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92" r:id="rId2"/>
    <p:sldId id="256" r:id="rId3"/>
    <p:sldId id="257" r:id="rId4"/>
    <p:sldId id="258" r:id="rId5"/>
    <p:sldId id="259" r:id="rId6"/>
    <p:sldId id="320" r:id="rId7"/>
    <p:sldId id="321" r:id="rId8"/>
    <p:sldId id="322" r:id="rId9"/>
    <p:sldId id="267" r:id="rId10"/>
    <p:sldId id="260" r:id="rId11"/>
    <p:sldId id="266" r:id="rId12"/>
    <p:sldId id="261" r:id="rId13"/>
    <p:sldId id="262" r:id="rId14"/>
    <p:sldId id="264" r:id="rId15"/>
    <p:sldId id="278" r:id="rId16"/>
    <p:sldId id="293" r:id="rId17"/>
    <p:sldId id="29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0D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-114" y="-7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5/25/2018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5/25/2018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5/25/2018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5/25/2018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5/25/2018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5/25/2018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5/25/2018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5/25/2018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5/25/2018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5/25/2018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5/25/2018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5/25/2018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iranicaonline.org/uploads/files/Persepolis/persepolis_fig_4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016" y="308471"/>
            <a:ext cx="6284926" cy="621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39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Forerunners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478" y="2033513"/>
            <a:ext cx="5809735" cy="4226582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20649548">
            <a:off x="7412909" y="1616069"/>
            <a:ext cx="4518302" cy="25393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The Tomb of </a:t>
            </a:r>
            <a:r>
              <a:rPr lang="en-US" sz="3200" dirty="0" err="1" smtClean="0"/>
              <a:t>Menna</a:t>
            </a:r>
            <a:r>
              <a:rPr lang="en-US" sz="3200" dirty="0" smtClean="0"/>
              <a:t> (circa 1300 </a:t>
            </a:r>
            <a:r>
              <a:rPr lang="en-US" sz="3200" dirty="0" err="1" smtClean="0"/>
              <a:t>bce</a:t>
            </a:r>
            <a:r>
              <a:rPr lang="en-US" sz="3200" dirty="0" smtClean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8519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Forerunners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https://www.thetapestryhouse.com/media/transfer/img/me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82" y="2093976"/>
            <a:ext cx="8216854" cy="374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 Arrow 4"/>
          <p:cNvSpPr/>
          <p:nvPr/>
        </p:nvSpPr>
        <p:spPr>
          <a:xfrm rot="20271863">
            <a:off x="7305372" y="847785"/>
            <a:ext cx="4889984" cy="199409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Bayeux Tapestry, a 230 foot long visual commemoration of the Norman Conquest of England in 1066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65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Forerunners </a:t>
            </a:r>
          </a:p>
        </p:txBody>
      </p:sp>
      <p:pic>
        <p:nvPicPr>
          <p:cNvPr id="5122" name="Picture 2" descr="http://36.media.tumblr.com/9d2ec745f9bb5a789faf9e2dd5a52347/tumblr_nk4qzixKTy1rn4nu1o1_5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848" y="1593678"/>
            <a:ext cx="3575427" cy="506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t Arrow 4"/>
          <p:cNvSpPr/>
          <p:nvPr/>
        </p:nvSpPr>
        <p:spPr>
          <a:xfrm rot="20649548">
            <a:off x="4994201" y="1384207"/>
            <a:ext cx="6115769" cy="242840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The torture of St. Erasmus (circa 1460)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2249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Forerunners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http://www.michaelfinney.co.uk/uploads/images/catalogue/3483_A-Harlots-Progress-all000001_1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1634330"/>
            <a:ext cx="4178936" cy="522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eft Arrow 5"/>
          <p:cNvSpPr/>
          <p:nvPr/>
        </p:nvSpPr>
        <p:spPr>
          <a:xfrm rot="20649548">
            <a:off x="5378811" y="1758258"/>
            <a:ext cx="5212291" cy="167785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 Harlot’s Progress by William Hogarth, 1731</a:t>
            </a:r>
            <a:endParaRPr lang="en-US" sz="2400" dirty="0"/>
          </a:p>
        </p:txBody>
      </p:sp>
      <p:sp>
        <p:nvSpPr>
          <p:cNvPr id="4" name="Wave 3"/>
          <p:cNvSpPr/>
          <p:nvPr/>
        </p:nvSpPr>
        <p:spPr>
          <a:xfrm>
            <a:off x="5354595" y="4201297"/>
            <a:ext cx="5692346" cy="2141838"/>
          </a:xfrm>
          <a:prstGeom prst="wav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Fun fact: Reproductions of A Harlot’s Progress and its sequel, A Rakes Progress, were so popular new copyright laws were written to protect this new form of writing!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5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Forerunners </a:t>
            </a:r>
          </a:p>
        </p:txBody>
      </p:sp>
      <p:pic>
        <p:nvPicPr>
          <p:cNvPr id="10242" name="Picture 2" descr="http://www.metabunker.dk/wp-content/uploads/jabot_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80" y="2305704"/>
            <a:ext cx="6046574" cy="367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 rot="20695493">
            <a:off x="6703998" y="1029317"/>
            <a:ext cx="4216702" cy="21293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2400" dirty="0" err="1" smtClean="0"/>
              <a:t>Rodolphe</a:t>
            </a:r>
            <a:r>
              <a:rPr lang="en-US" sz="2400" dirty="0" smtClean="0"/>
              <a:t> </a:t>
            </a:r>
            <a:r>
              <a:rPr lang="en-US" sz="2400" dirty="0" err="1" smtClean="0"/>
              <a:t>Topffer</a:t>
            </a:r>
            <a:r>
              <a:rPr lang="en-US" sz="2400" dirty="0" smtClean="0"/>
              <a:t> Mid-1800s</a:t>
            </a:r>
            <a:endParaRPr lang="en-US" sz="2400" dirty="0"/>
          </a:p>
        </p:txBody>
      </p:sp>
      <p:sp>
        <p:nvSpPr>
          <p:cNvPr id="6" name="Wave 5"/>
          <p:cNvSpPr/>
          <p:nvPr/>
        </p:nvSpPr>
        <p:spPr>
          <a:xfrm>
            <a:off x="5354595" y="4201297"/>
            <a:ext cx="5692346" cy="2141838"/>
          </a:xfrm>
          <a:prstGeom prst="wav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Fun fact: he was the first to use interdependent words and pictures as part of his story telling technique (more on this later).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18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0554" y="254777"/>
            <a:ext cx="4679351" cy="15621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 the last</a:t>
            </a:r>
            <a:br>
              <a:rPr lang="en-US" dirty="0" smtClean="0"/>
            </a:br>
            <a:r>
              <a:rPr lang="en-US" dirty="0" smtClean="0"/>
              <a:t>Century</a:t>
            </a:r>
            <a:endParaRPr lang="en-US" dirty="0"/>
          </a:p>
        </p:txBody>
      </p:sp>
      <p:pic>
        <p:nvPicPr>
          <p:cNvPr id="18434" name="Picture 2" descr="http://www.fortressofbaileytude.com/Pictures/Action_Comics_5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39" y="37322"/>
            <a:ext cx="2199778" cy="335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goodcomics.comicbookresources.com/wp-content/uploads/2010/08/judo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254" y="37322"/>
            <a:ext cx="5437986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http://dccomicsartists.com/classic%20comics/cc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175" y="2040843"/>
            <a:ext cx="291465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24-Point Star 3"/>
          <p:cNvSpPr/>
          <p:nvPr/>
        </p:nvSpPr>
        <p:spPr>
          <a:xfrm>
            <a:off x="6018245" y="2631232"/>
            <a:ext cx="6112995" cy="4031051"/>
          </a:xfrm>
          <a:prstGeom prst="star24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The variety and popularity of comics exploded!</a:t>
            </a:r>
            <a:endParaRPr lang="en-US" sz="3200" dirty="0"/>
          </a:p>
        </p:txBody>
      </p:sp>
      <p:pic>
        <p:nvPicPr>
          <p:cNvPr id="18440" name="Picture 8" descr="http://www.raymondhuber.co.nz/wp-content/uploads/2008/09/tintin_cover_-_explorers_on_the_moon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735" y="3564293"/>
            <a:ext cx="2313293" cy="321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91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upload.wikimedia.org/wikipedia/commons/0/05/Persepolis_24.11.2009_11-44-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463" y="204158"/>
            <a:ext cx="8720260" cy="653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09321" y="204158"/>
            <a:ext cx="2875402" cy="653816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 smtClean="0"/>
              <a:t>So do the stone reliefs in the ancient Iranian city of Persepolis count as comics?  In what ways are they similar?  How might they be different?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29134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iranicaonline.org/uploads/files/Persepolis/persepolis_fig_4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25" y="1485439"/>
            <a:ext cx="4847579" cy="479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://thepersepolis.weebly.com/uploads/2/0/0/8/20084401/9317179.jpg?5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809" y="738130"/>
            <a:ext cx="4365969" cy="595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572879" y="264405"/>
            <a:ext cx="7138930" cy="94745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Compare the style of the two.  Do they share any similarities?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1608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Read Comics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1560" y="4468031"/>
            <a:ext cx="7891272" cy="1069848"/>
          </a:xfrm>
        </p:spPr>
        <p:txBody>
          <a:bodyPr>
            <a:normAutofit/>
          </a:bodyPr>
          <a:lstStyle/>
          <a:p>
            <a:r>
              <a:rPr lang="en-US" dirty="0" smtClean="0"/>
              <a:t>They’re not just for kids.</a:t>
            </a:r>
          </a:p>
          <a:p>
            <a:endParaRPr lang="en-US" dirty="0"/>
          </a:p>
        </p:txBody>
      </p:sp>
      <p:pic>
        <p:nvPicPr>
          <p:cNvPr id="1028" name="Picture 4" descr="http://www.colliercomics.com/wordpress/wp-content/uploads/2010/01/uc-srs-bsn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145" y="3743195"/>
            <a:ext cx="223837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44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Much of the </a:t>
            </a:r>
            <a:r>
              <a:rPr lang="en-US" dirty="0"/>
              <a:t>material contained in these slides is derived from Scott McCloud’s </a:t>
            </a:r>
            <a:r>
              <a:rPr lang="en-US" i="1" dirty="0"/>
              <a:t>Understanding </a:t>
            </a:r>
            <a:r>
              <a:rPr lang="en-US" i="1" dirty="0" smtClean="0"/>
              <a:t>Comics,</a:t>
            </a:r>
            <a:r>
              <a:rPr lang="en-US" dirty="0" smtClean="0"/>
              <a:t> 1993. </a:t>
            </a:r>
          </a:p>
          <a:p>
            <a:r>
              <a:rPr lang="en-US" dirty="0" smtClean="0"/>
              <a:t>With some additional help from Will Eisner’s </a:t>
            </a:r>
            <a:r>
              <a:rPr lang="en-US" i="1" dirty="0" smtClean="0"/>
              <a:t>Comics and Sequential Art</a:t>
            </a:r>
            <a:r>
              <a:rPr lang="en-US" dirty="0" smtClean="0"/>
              <a:t>, 1985</a:t>
            </a:r>
          </a:p>
          <a:p>
            <a:r>
              <a:rPr lang="en-US" dirty="0" smtClean="0"/>
              <a:t>All the material used in this slideshow is for educational purposes only.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 descr="http://ecx.images-amazon.com/images/I/81VZc-YI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044" y="3770295"/>
            <a:ext cx="1934490" cy="29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d1466nnw0ex81e.cloudfront.net/n_iv/600/10169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135" y="3770295"/>
            <a:ext cx="2259627" cy="29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57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Comics?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6270066" cy="4050792"/>
          </a:xfrm>
        </p:spPr>
        <p:txBody>
          <a:bodyPr>
            <a:noAutofit/>
          </a:bodyPr>
          <a:lstStyle/>
          <a:p>
            <a:r>
              <a:rPr lang="en-US" sz="3200" dirty="0" smtClean="0"/>
              <a:t>Comics are best defined as </a:t>
            </a:r>
            <a:r>
              <a:rPr lang="en-US" sz="3200" u="sng" dirty="0" smtClean="0"/>
              <a:t>sequential art</a:t>
            </a:r>
            <a:r>
              <a:rPr lang="en-US" sz="3200" dirty="0" smtClean="0"/>
              <a:t>.</a:t>
            </a:r>
          </a:p>
          <a:p>
            <a:endParaRPr lang="en-US" sz="3200" dirty="0" smtClean="0"/>
          </a:p>
          <a:p>
            <a:r>
              <a:rPr lang="en-US" sz="3200" dirty="0" smtClean="0"/>
              <a:t>What this means is that comic art uses pictures that are arranged in space in such a way that they work together to tell a story.</a:t>
            </a:r>
            <a:endParaRPr lang="en-US" sz="3200" dirty="0"/>
          </a:p>
        </p:txBody>
      </p:sp>
      <p:pic>
        <p:nvPicPr>
          <p:cNvPr id="3076" name="Picture 4" descr="http://www.tcj.com/wp-content/uploads/2010/12/definetea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914" y="1803057"/>
            <a:ext cx="4381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44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goshencommons.org/wp-content/uploads/2013/10/mc-cloud-cooking-rotat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525" y="1289304"/>
            <a:ext cx="8781534" cy="454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73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156" y="428188"/>
            <a:ext cx="10058400" cy="1609344"/>
          </a:xfrm>
        </p:spPr>
        <p:txBody>
          <a:bodyPr/>
          <a:lstStyle/>
          <a:p>
            <a:r>
              <a:rPr lang="en-US" dirty="0" smtClean="0"/>
              <a:t>Comics Also consist of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4168196" cy="4050792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</p:txBody>
      </p:sp>
      <p:pic>
        <p:nvPicPr>
          <p:cNvPr id="37890" name="Picture 2" descr="http://sayforward.com/sites/default/files/ext_image/tumblr_l0ptl2NJCz1qzdi59o1_500.jpg?12710481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47" y="2303907"/>
            <a:ext cx="4352925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ine Callout 2 3"/>
          <p:cNvSpPr/>
          <p:nvPr/>
        </p:nvSpPr>
        <p:spPr>
          <a:xfrm>
            <a:off x="6694311" y="1688866"/>
            <a:ext cx="3917245" cy="180622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1875"/>
              <a:gd name="adj6" fmla="val -463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Captions</a:t>
            </a:r>
            <a:r>
              <a:rPr lang="en-US" dirty="0"/>
              <a:t>: boxes of text that narrate the action taking place.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83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Comics consist of </a:t>
            </a:r>
            <a:endParaRPr lang="en-US" dirty="0"/>
          </a:p>
        </p:txBody>
      </p:sp>
      <p:pic>
        <p:nvPicPr>
          <p:cNvPr id="5" name="Picture 2" descr="http://sayforward.com/sites/default/files/ext_image/tumblr_l0ptl2NJCz1qzdi59o1_500.jpg?12710481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47" y="2303907"/>
            <a:ext cx="4352925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Callout 2 5"/>
          <p:cNvSpPr/>
          <p:nvPr/>
        </p:nvSpPr>
        <p:spPr>
          <a:xfrm>
            <a:off x="6694311" y="1688866"/>
            <a:ext cx="3917245" cy="180622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7500"/>
              <a:gd name="adj6" fmla="val -896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Thought bubbles</a:t>
            </a:r>
            <a:r>
              <a:rPr lang="en-US" dirty="0" smtClean="0"/>
              <a:t>: curved clouds of texts with a trail of smaller circles that represent what a character is thinking in a particular scene.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4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36.media.tumblr.com/df913325f7675cf619c6deb0778b675b/tumblr_n6f9d3B7yN1twdz6wo1_5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066" y="2372381"/>
            <a:ext cx="3066697" cy="418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Comics consist of </a:t>
            </a:r>
            <a:endParaRPr lang="en-US" dirty="0"/>
          </a:p>
        </p:txBody>
      </p:sp>
      <p:sp>
        <p:nvSpPr>
          <p:cNvPr id="4" name="Line Callout 2 3"/>
          <p:cNvSpPr/>
          <p:nvPr/>
        </p:nvSpPr>
        <p:spPr>
          <a:xfrm>
            <a:off x="6694311" y="1688866"/>
            <a:ext cx="3917245" cy="180622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3125"/>
              <a:gd name="adj6" fmla="val -723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Speech Bubbles</a:t>
            </a:r>
            <a:r>
              <a:rPr lang="en-US" dirty="0" smtClean="0"/>
              <a:t>: expressive clouds of text that represent what a character says out loud in a specific scene.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58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Forerunners </a:t>
            </a:r>
          </a:p>
        </p:txBody>
      </p:sp>
      <p:pic>
        <p:nvPicPr>
          <p:cNvPr id="9218" name="Picture 2" descr="http://www.britishmuseum.org/collectionimages/AN00553/AN00553074_001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37" y="1751370"/>
            <a:ext cx="5149250" cy="464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 rot="20465813">
            <a:off x="5353524" y="1849560"/>
            <a:ext cx="5611038" cy="23435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2400" dirty="0" smtClean="0"/>
              <a:t>Pre-Columbian Picture manuscripts (discovered by Cortez in 1519)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197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1136</TotalTime>
  <Words>343</Words>
  <Application>Microsoft Office PowerPoint</Application>
  <PresentationFormat>Custom</PresentationFormat>
  <Paragraphs>37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Wood Type</vt:lpstr>
      <vt:lpstr>PowerPoint Presentation</vt:lpstr>
      <vt:lpstr>How to Read Comics</vt:lpstr>
      <vt:lpstr>Citation:</vt:lpstr>
      <vt:lpstr>What are Comics?</vt:lpstr>
      <vt:lpstr>PowerPoint Presentation</vt:lpstr>
      <vt:lpstr>Comics Also consist of </vt:lpstr>
      <vt:lpstr>PowerPoint Presentation</vt:lpstr>
      <vt:lpstr>PowerPoint Presentation</vt:lpstr>
      <vt:lpstr>Historical Forerunners </vt:lpstr>
      <vt:lpstr>Historical Forerunners </vt:lpstr>
      <vt:lpstr>Historical Forerunners </vt:lpstr>
      <vt:lpstr>Historical Forerunners </vt:lpstr>
      <vt:lpstr>Historical Forerunners </vt:lpstr>
      <vt:lpstr>Historical Forerunners </vt:lpstr>
      <vt:lpstr>In the last Century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Read Comics</dc:title>
  <dc:creator>Dan Parsons</dc:creator>
  <cp:lastModifiedBy>Administrator</cp:lastModifiedBy>
  <cp:revision>53</cp:revision>
  <dcterms:created xsi:type="dcterms:W3CDTF">2015-03-02T02:55:19Z</dcterms:created>
  <dcterms:modified xsi:type="dcterms:W3CDTF">2018-05-25T14:25:09Z</dcterms:modified>
</cp:coreProperties>
</file>