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1" d="100"/>
          <a:sy n="71" d="100"/>
        </p:scale>
        <p:origin x="61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5C3589C-BDF0-40E7-929D-96DA54079142}"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866931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3589C-BDF0-40E7-929D-96DA54079142}"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245467441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3589C-BDF0-40E7-929D-96DA54079142}"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25135647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5C3589C-BDF0-40E7-929D-96DA54079142}"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1862178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5C3589C-BDF0-40E7-929D-96DA54079142}" type="datetimeFigureOut">
              <a:rPr lang="en-US" smtClean="0"/>
              <a:t>5/25/2018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2913292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5C3589C-BDF0-40E7-929D-96DA54079142}" type="datetimeFigureOut">
              <a:rPr lang="en-US" smtClean="0"/>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16551216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C3589C-BDF0-40E7-929D-96DA54079142}" type="datetimeFigureOut">
              <a:rPr lang="en-US" smtClean="0"/>
              <a:t>5/25/2018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32284685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5C3589C-BDF0-40E7-929D-96DA54079142}" type="datetimeFigureOut">
              <a:rPr lang="en-US" smtClean="0"/>
              <a:t>5/25/2018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29854979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5C3589C-BDF0-40E7-929D-96DA54079142}" type="datetimeFigureOut">
              <a:rPr lang="en-US" smtClean="0"/>
              <a:t>5/25/2018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8831161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3589C-BDF0-40E7-929D-96DA54079142}" type="datetimeFigureOut">
              <a:rPr lang="en-US" smtClean="0"/>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26334038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5C3589C-BDF0-40E7-929D-96DA54079142}" type="datetimeFigureOut">
              <a:rPr lang="en-US" smtClean="0"/>
              <a:t>5/25/2018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0642EF2-EA38-4921-BCE5-B9CF276CE57A}" type="slidenum">
              <a:rPr lang="en-US" smtClean="0"/>
              <a:t>‹#›</a:t>
            </a:fld>
            <a:endParaRPr lang="en-US"/>
          </a:p>
        </p:txBody>
      </p:sp>
    </p:spTree>
    <p:extLst>
      <p:ext uri="{BB962C8B-B14F-4D97-AF65-F5344CB8AC3E}">
        <p14:creationId xmlns:p14="http://schemas.microsoft.com/office/powerpoint/2010/main" val="1437171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5C3589C-BDF0-40E7-929D-96DA54079142}" type="datetimeFigureOut">
              <a:rPr lang="en-US" smtClean="0"/>
              <a:t>5/25/2018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0642EF2-EA38-4921-BCE5-B9CF276CE57A}" type="slidenum">
              <a:rPr lang="en-US" smtClean="0"/>
              <a:t>‹#›</a:t>
            </a:fld>
            <a:endParaRPr lang="en-US"/>
          </a:p>
        </p:txBody>
      </p:sp>
    </p:spTree>
    <p:extLst>
      <p:ext uri="{BB962C8B-B14F-4D97-AF65-F5344CB8AC3E}">
        <p14:creationId xmlns:p14="http://schemas.microsoft.com/office/powerpoint/2010/main" val="22164598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Argument Notes</a:t>
            </a:r>
            <a:endParaRPr lang="en-US" dirty="0"/>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3258487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0" y="482600"/>
            <a:ext cx="9753600" cy="715963"/>
          </a:xfrm>
          <a:solidFill>
            <a:schemeClr val="bg1"/>
          </a:solidFill>
        </p:spPr>
        <p:txBody>
          <a:bodyPr>
            <a:normAutofit fontScale="90000"/>
          </a:bodyPr>
          <a:lstStyle/>
          <a:p>
            <a:pPr algn="ctr"/>
            <a:r>
              <a:rPr lang="en-US" sz="5400" dirty="0">
                <a:solidFill>
                  <a:srgbClr val="000000"/>
                </a:solidFill>
              </a:rPr>
              <a:t>Data/Evidence</a:t>
            </a:r>
          </a:p>
        </p:txBody>
      </p:sp>
      <p:sp>
        <p:nvSpPr>
          <p:cNvPr id="3" name="Content Placeholder 2"/>
          <p:cNvSpPr>
            <a:spLocks noGrp="1"/>
          </p:cNvSpPr>
          <p:nvPr>
            <p:ph idx="1"/>
          </p:nvPr>
        </p:nvSpPr>
        <p:spPr>
          <a:xfrm>
            <a:off x="508000" y="1397000"/>
            <a:ext cx="11480800" cy="4191000"/>
          </a:xfrm>
        </p:spPr>
        <p:txBody>
          <a:bodyPr>
            <a:normAutofit fontScale="92500"/>
          </a:bodyPr>
          <a:lstStyle/>
          <a:p>
            <a:pPr marL="0" indent="0">
              <a:buNone/>
            </a:pPr>
            <a:r>
              <a:rPr lang="el-GR" sz="3733" dirty="0">
                <a:solidFill>
                  <a:srgbClr val="000000"/>
                </a:solidFill>
              </a:rPr>
              <a:t>Ω</a:t>
            </a:r>
            <a:r>
              <a:rPr lang="en-US" sz="3733" dirty="0">
                <a:solidFill>
                  <a:srgbClr val="000000"/>
                </a:solidFill>
              </a:rPr>
              <a:t> </a:t>
            </a:r>
            <a:r>
              <a:rPr lang="en-US" sz="3733" dirty="0">
                <a:solidFill>
                  <a:srgbClr val="000000"/>
                </a:solidFill>
              </a:rPr>
              <a:t> Includes facts, statistics, authorities, SOLID opinion, and examples all usually from source material depending on the claim.</a:t>
            </a:r>
          </a:p>
          <a:p>
            <a:pPr marL="0" indent="0">
              <a:buNone/>
            </a:pPr>
            <a:r>
              <a:rPr lang="en-US" sz="3733" dirty="0">
                <a:solidFill>
                  <a:srgbClr val="000000"/>
                </a:solidFill>
              </a:rPr>
              <a:t>Example:</a:t>
            </a:r>
          </a:p>
          <a:p>
            <a:pPr marL="0" indent="0">
              <a:buNone/>
            </a:pPr>
            <a:r>
              <a:rPr lang="en-US" sz="3733" dirty="0">
                <a:solidFill>
                  <a:srgbClr val="000000"/>
                </a:solidFill>
              </a:rPr>
              <a:t>On October 5, Mesa Public Schools served two options for lunch:  pizza and burritos.  The pizza contained 21 grams of fat, and the burrito contained 15 grams of fat.  A healthy meal should contain no more than 7 grams of fat (Donovan 3).</a:t>
            </a:r>
            <a:endParaRPr lang="en-US" sz="3733" dirty="0">
              <a:solidFill>
                <a:srgbClr val="000000"/>
              </a:solidFill>
            </a:endParaRPr>
          </a:p>
        </p:txBody>
      </p:sp>
    </p:spTree>
    <p:extLst>
      <p:ext uri="{BB962C8B-B14F-4D97-AF65-F5344CB8AC3E}">
        <p14:creationId xmlns:p14="http://schemas.microsoft.com/office/powerpoint/2010/main" val="105507253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20675"/>
            <a:ext cx="9753600" cy="715963"/>
          </a:xfrm>
          <a:solidFill>
            <a:schemeClr val="bg1"/>
          </a:solidFill>
        </p:spPr>
        <p:txBody>
          <a:bodyPr>
            <a:normAutofit fontScale="90000"/>
          </a:bodyPr>
          <a:lstStyle/>
          <a:p>
            <a:pPr algn="ctr"/>
            <a:r>
              <a:rPr lang="en-US" sz="5400" dirty="0">
                <a:solidFill>
                  <a:srgbClr val="000000"/>
                </a:solidFill>
              </a:rPr>
              <a:t>Warrant/Rule</a:t>
            </a:r>
          </a:p>
        </p:txBody>
      </p:sp>
      <p:sp>
        <p:nvSpPr>
          <p:cNvPr id="3" name="Content Placeholder 2"/>
          <p:cNvSpPr>
            <a:spLocks noGrp="1"/>
          </p:cNvSpPr>
          <p:nvPr>
            <p:ph idx="1"/>
          </p:nvPr>
        </p:nvSpPr>
        <p:spPr>
          <a:xfrm>
            <a:off x="304800" y="1600200"/>
            <a:ext cx="11684000" cy="4191000"/>
          </a:xfrm>
        </p:spPr>
        <p:txBody>
          <a:bodyPr/>
          <a:lstStyle/>
          <a:p>
            <a:pPr marL="0" indent="0">
              <a:buNone/>
            </a:pPr>
            <a:r>
              <a:rPr lang="el-GR" sz="3733" dirty="0">
                <a:solidFill>
                  <a:srgbClr val="000000"/>
                </a:solidFill>
              </a:rPr>
              <a:t>Ω</a:t>
            </a:r>
            <a:r>
              <a:rPr lang="en-US" sz="3733" dirty="0">
                <a:solidFill>
                  <a:srgbClr val="000000"/>
                </a:solidFill>
              </a:rPr>
              <a:t>  An assumption/rule which shows the connection between the claim and the evidence.</a:t>
            </a:r>
          </a:p>
          <a:p>
            <a:pPr marL="0" indent="0">
              <a:buNone/>
            </a:pPr>
            <a:r>
              <a:rPr lang="en-US" sz="3733" dirty="0">
                <a:solidFill>
                  <a:srgbClr val="000000"/>
                </a:solidFill>
              </a:rPr>
              <a:t>Example:</a:t>
            </a:r>
          </a:p>
          <a:p>
            <a:pPr marL="0" indent="0">
              <a:buNone/>
            </a:pPr>
            <a:r>
              <a:rPr lang="en-US" sz="3733" dirty="0">
                <a:solidFill>
                  <a:srgbClr val="000000"/>
                </a:solidFill>
              </a:rPr>
              <a:t>Feeding students lunches with high fat contents will cause students to acquire extra pounds.</a:t>
            </a:r>
          </a:p>
          <a:p>
            <a:pPr marL="0" indent="0">
              <a:buNone/>
            </a:pPr>
            <a:r>
              <a:rPr lang="en-US" sz="3733" dirty="0">
                <a:solidFill>
                  <a:srgbClr val="000000"/>
                </a:solidFill>
              </a:rPr>
              <a:t>NOTE:  The warrant must be widely accepted or believed to be true by the majority of the public.</a:t>
            </a:r>
          </a:p>
        </p:txBody>
      </p:sp>
    </p:spTree>
    <p:extLst>
      <p:ext uri="{BB962C8B-B14F-4D97-AF65-F5344CB8AC3E}">
        <p14:creationId xmlns:p14="http://schemas.microsoft.com/office/powerpoint/2010/main" val="135657616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1"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22" fill="hold">
                      <p:stCondLst>
                        <p:cond delay="indefinite"/>
                      </p:stCondLst>
                      <p:childTnLst>
                        <p:par>
                          <p:cTn id="23" fill="hold">
                            <p:stCondLst>
                              <p:cond delay="0"/>
                            </p:stCondLst>
                            <p:childTnLst>
                              <p:par>
                                <p:cTn id="24" presetID="42" presetClass="entr" presetSubtype="0" fill="hold" nodeType="clickEffect">
                                  <p:stCondLst>
                                    <p:cond delay="0"/>
                                  </p:stCondLst>
                                  <p:childTnLst>
                                    <p:set>
                                      <p:cBhvr>
                                        <p:cTn id="25" dur="1" fill="hold">
                                          <p:stCondLst>
                                            <p:cond delay="0"/>
                                          </p:stCondLst>
                                        </p:cTn>
                                        <p:tgtEl>
                                          <p:spTgt spid="3">
                                            <p:txEl>
                                              <p:pRg st="2" end="2"/>
                                            </p:txEl>
                                          </p:spTgt>
                                        </p:tgtEl>
                                        <p:attrNameLst>
                                          <p:attrName>style.visibility</p:attrName>
                                        </p:attrNameLst>
                                      </p:cBhvr>
                                      <p:to>
                                        <p:strVal val="visible"/>
                                      </p:to>
                                    </p:set>
                                    <p:animEffect transition="in" filter="fade">
                                      <p:cBhvr>
                                        <p:cTn id="26" dur="1000"/>
                                        <p:tgtEl>
                                          <p:spTgt spid="3">
                                            <p:txEl>
                                              <p:pRg st="2" end="2"/>
                                            </p:txEl>
                                          </p:spTgt>
                                        </p:tgtEl>
                                      </p:cBhvr>
                                    </p:animEffect>
                                    <p:anim calcmode="lin" valueType="num">
                                      <p:cBhvr>
                                        <p:cTn id="27"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8"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20800" y="36032"/>
            <a:ext cx="9753600" cy="715963"/>
          </a:xfrm>
          <a:solidFill>
            <a:schemeClr val="bg1"/>
          </a:solidFill>
        </p:spPr>
        <p:txBody>
          <a:bodyPr>
            <a:normAutofit/>
          </a:bodyPr>
          <a:lstStyle/>
          <a:p>
            <a:pPr algn="ctr"/>
            <a:r>
              <a:rPr lang="en-US" sz="4000" dirty="0">
                <a:solidFill>
                  <a:srgbClr val="000000"/>
                </a:solidFill>
              </a:rPr>
              <a:t>Connecting the Claim and the Data</a:t>
            </a:r>
          </a:p>
        </p:txBody>
      </p:sp>
      <p:sp>
        <p:nvSpPr>
          <p:cNvPr id="3" name="Content Placeholder 2"/>
          <p:cNvSpPr>
            <a:spLocks noGrp="1"/>
          </p:cNvSpPr>
          <p:nvPr>
            <p:ph idx="1"/>
          </p:nvPr>
        </p:nvSpPr>
        <p:spPr>
          <a:xfrm>
            <a:off x="711201" y="783301"/>
            <a:ext cx="11277599" cy="4191000"/>
          </a:xfrm>
          <a:solidFill>
            <a:schemeClr val="bg1"/>
          </a:solidFill>
        </p:spPr>
        <p:txBody>
          <a:bodyPr/>
          <a:lstStyle/>
          <a:p>
            <a:pPr marL="0" indent="0">
              <a:buNone/>
            </a:pPr>
            <a:r>
              <a:rPr lang="el-GR" dirty="0" smtClean="0">
                <a:solidFill>
                  <a:srgbClr val="000000"/>
                </a:solidFill>
              </a:rPr>
              <a:t>Ω</a:t>
            </a:r>
            <a:r>
              <a:rPr lang="en-US" dirty="0" smtClean="0">
                <a:solidFill>
                  <a:srgbClr val="000000"/>
                </a:solidFill>
              </a:rPr>
              <a:t>  Sometimes it helps to create a diagram of the claim, data, and warrant that looks like the example below.</a:t>
            </a:r>
          </a:p>
          <a:p>
            <a:pPr marL="0" indent="0">
              <a:buNone/>
            </a:pPr>
            <a:r>
              <a:rPr lang="en-US" dirty="0" smtClean="0">
                <a:solidFill>
                  <a:srgbClr val="000000"/>
                </a:solidFill>
              </a:rPr>
              <a:t>Claim----------------------------------------------Data</a:t>
            </a:r>
          </a:p>
          <a:p>
            <a:pPr marL="0" indent="0">
              <a:buNone/>
            </a:pPr>
            <a:r>
              <a:rPr lang="en-US" dirty="0">
                <a:solidFill>
                  <a:srgbClr val="000000"/>
                </a:solidFill>
              </a:rPr>
              <a:t> </a:t>
            </a:r>
            <a:r>
              <a:rPr lang="en-US" dirty="0" smtClean="0">
                <a:solidFill>
                  <a:srgbClr val="000000"/>
                </a:solidFill>
              </a:rPr>
              <a:t> </a:t>
            </a:r>
            <a:r>
              <a:rPr lang="en-US" sz="1800" dirty="0">
                <a:solidFill>
                  <a:srgbClr val="000000"/>
                </a:solidFill>
              </a:rPr>
              <a:t>Lunch program is bad			Pizza/burritos have high fat content</a:t>
            </a:r>
          </a:p>
          <a:p>
            <a:pPr marL="0" indent="0">
              <a:buNone/>
            </a:pPr>
            <a:endParaRPr lang="en-US" sz="1800" dirty="0">
              <a:solidFill>
                <a:srgbClr val="000000"/>
              </a:solidFill>
            </a:endParaRPr>
          </a:p>
          <a:p>
            <a:pPr marL="0" indent="0">
              <a:buNone/>
            </a:pPr>
            <a:endParaRPr lang="en-US" sz="1800" dirty="0">
              <a:solidFill>
                <a:srgbClr val="000000"/>
              </a:solidFill>
            </a:endParaRPr>
          </a:p>
          <a:p>
            <a:pPr marL="0" indent="0">
              <a:buNone/>
            </a:pPr>
            <a:endParaRPr lang="en-US" sz="1800" dirty="0">
              <a:solidFill>
                <a:srgbClr val="000000"/>
              </a:solidFill>
            </a:endParaRPr>
          </a:p>
          <a:p>
            <a:pPr marL="0" indent="0">
              <a:buNone/>
            </a:pPr>
            <a:endParaRPr lang="en-US" sz="1800" dirty="0">
              <a:solidFill>
                <a:srgbClr val="000000"/>
              </a:solidFill>
            </a:endParaRPr>
          </a:p>
          <a:p>
            <a:pPr marL="0" indent="0" algn="ctr">
              <a:buNone/>
            </a:pPr>
            <a:r>
              <a:rPr lang="en-US" dirty="0" smtClean="0">
                <a:solidFill>
                  <a:srgbClr val="000000"/>
                </a:solidFill>
              </a:rPr>
              <a:t>Warrant:  Fatty lunches cause obesity.</a:t>
            </a:r>
            <a:endParaRPr lang="en-US" dirty="0">
              <a:solidFill>
                <a:srgbClr val="000000"/>
              </a:solidFill>
            </a:endParaRPr>
          </a:p>
        </p:txBody>
      </p:sp>
      <p:cxnSp>
        <p:nvCxnSpPr>
          <p:cNvPr id="5" name="Straight Connector 4"/>
          <p:cNvCxnSpPr/>
          <p:nvPr/>
        </p:nvCxnSpPr>
        <p:spPr>
          <a:xfrm>
            <a:off x="4034118" y="1887071"/>
            <a:ext cx="0" cy="251460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4172081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par>
                                <p:cTn id="25" presetID="42" presetClass="entr" presetSubtype="0" fill="hold" nodeType="with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7" end="7"/>
                                            </p:txEl>
                                          </p:spTgt>
                                        </p:tgtEl>
                                        <p:attrNameLst>
                                          <p:attrName>style.visibility</p:attrName>
                                        </p:attrNameLst>
                                      </p:cBhvr>
                                      <p:to>
                                        <p:strVal val="visible"/>
                                      </p:to>
                                    </p:set>
                                    <p:animEffect transition="in" filter="fade">
                                      <p:cBhvr>
                                        <p:cTn id="34" dur="1000"/>
                                        <p:tgtEl>
                                          <p:spTgt spid="3">
                                            <p:txEl>
                                              <p:pRg st="7" end="7"/>
                                            </p:txEl>
                                          </p:spTgt>
                                        </p:tgtEl>
                                      </p:cBhvr>
                                    </p:animEffect>
                                    <p:anim calcmode="lin" valueType="num">
                                      <p:cBhvr>
                                        <p:cTn id="35"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0"/>
            <a:ext cx="9753600" cy="715963"/>
          </a:xfrm>
          <a:solidFill>
            <a:schemeClr val="bg1"/>
          </a:solidFill>
        </p:spPr>
        <p:txBody>
          <a:bodyPr>
            <a:normAutofit fontScale="90000"/>
          </a:bodyPr>
          <a:lstStyle/>
          <a:p>
            <a:pPr algn="ctr"/>
            <a:r>
              <a:rPr lang="en-US" sz="5400" dirty="0">
                <a:solidFill>
                  <a:srgbClr val="000000"/>
                </a:solidFill>
              </a:rPr>
              <a:t>Claims</a:t>
            </a:r>
          </a:p>
        </p:txBody>
      </p:sp>
      <p:sp>
        <p:nvSpPr>
          <p:cNvPr id="3" name="Content Placeholder 2"/>
          <p:cNvSpPr>
            <a:spLocks noGrp="1"/>
          </p:cNvSpPr>
          <p:nvPr>
            <p:ph idx="1"/>
          </p:nvPr>
        </p:nvSpPr>
        <p:spPr>
          <a:xfrm>
            <a:off x="609600" y="1295400"/>
            <a:ext cx="11277600" cy="4191000"/>
          </a:xfrm>
        </p:spPr>
        <p:txBody>
          <a:bodyPr/>
          <a:lstStyle/>
          <a:p>
            <a:pPr marL="0" indent="0">
              <a:buNone/>
            </a:pPr>
            <a:r>
              <a:rPr lang="en-US" dirty="0" smtClean="0">
                <a:solidFill>
                  <a:srgbClr val="000000"/>
                </a:solidFill>
              </a:rPr>
              <a:t>Definition:  A claim states your position on the issue/topic you have chosen to write about.  It answers the questions:</a:t>
            </a:r>
          </a:p>
          <a:p>
            <a:pPr marL="0" indent="0">
              <a:buNone/>
            </a:pPr>
            <a:r>
              <a:rPr lang="en-US" dirty="0" smtClean="0">
                <a:solidFill>
                  <a:srgbClr val="000000"/>
                </a:solidFill>
              </a:rPr>
              <a:t>Ω  What point will your essay or paragraph try to make?</a:t>
            </a:r>
          </a:p>
          <a:p>
            <a:pPr marL="0" indent="0" algn="ctr">
              <a:buNone/>
            </a:pPr>
            <a:r>
              <a:rPr lang="en-US" dirty="0" smtClean="0">
                <a:solidFill>
                  <a:srgbClr val="000000"/>
                </a:solidFill>
              </a:rPr>
              <a:t>AND</a:t>
            </a:r>
          </a:p>
          <a:p>
            <a:pPr marL="0" indent="0">
              <a:buNone/>
            </a:pPr>
            <a:r>
              <a:rPr lang="en-US" dirty="0" smtClean="0">
                <a:solidFill>
                  <a:srgbClr val="000000"/>
                </a:solidFill>
              </a:rPr>
              <a:t>Ω  What belief or opinion will you be defending?</a:t>
            </a:r>
          </a:p>
        </p:txBody>
      </p:sp>
    </p:spTree>
    <p:extLst>
      <p:ext uri="{BB962C8B-B14F-4D97-AF65-F5344CB8AC3E}">
        <p14:creationId xmlns:p14="http://schemas.microsoft.com/office/powerpoint/2010/main" val="216345219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42"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Effect transition="in" filter="fade">
                                      <p:cBhvr>
                                        <p:cTn id="33" dur="1000"/>
                                        <p:tgtEl>
                                          <p:spTgt spid="3">
                                            <p:txEl>
                                              <p:pRg st="3" end="3"/>
                                            </p:txEl>
                                          </p:spTgt>
                                        </p:tgtEl>
                                      </p:cBhvr>
                                    </p:animEffect>
                                    <p:anim calcmode="lin" valueType="num">
                                      <p:cBhvr>
                                        <p:cTn id="34"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5"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Claims</a:t>
            </a:r>
          </a:p>
        </p:txBody>
      </p:sp>
      <p:sp>
        <p:nvSpPr>
          <p:cNvPr id="3" name="Content Placeholder 2"/>
          <p:cNvSpPr>
            <a:spLocks noGrp="1"/>
          </p:cNvSpPr>
          <p:nvPr>
            <p:ph idx="1"/>
          </p:nvPr>
        </p:nvSpPr>
        <p:spPr/>
        <p:txBody>
          <a:bodyPr>
            <a:normAutofit/>
          </a:bodyPr>
          <a:lstStyle/>
          <a:p>
            <a:pPr marL="0" indent="0">
              <a:buNone/>
            </a:pPr>
            <a:r>
              <a:rPr lang="en-US" dirty="0">
                <a:solidFill>
                  <a:srgbClr val="000000"/>
                </a:solidFill>
              </a:rPr>
              <a:t>Ω  What you are claiming is true.</a:t>
            </a:r>
          </a:p>
          <a:p>
            <a:pPr marL="0" indent="0">
              <a:buNone/>
            </a:pPr>
            <a:endParaRPr lang="en-US" dirty="0">
              <a:solidFill>
                <a:srgbClr val="000000"/>
              </a:solidFill>
            </a:endParaRPr>
          </a:p>
          <a:p>
            <a:pPr marL="0" indent="0">
              <a:buNone/>
            </a:pPr>
            <a:r>
              <a:rPr lang="en-US" dirty="0">
                <a:solidFill>
                  <a:srgbClr val="000000"/>
                </a:solidFill>
              </a:rPr>
              <a:t>Ω  Your clear and provable opinion about the subject.</a:t>
            </a:r>
          </a:p>
          <a:p>
            <a:pPr marL="0" indent="0">
              <a:buNone/>
            </a:pPr>
            <a:endParaRPr lang="en-US" dirty="0">
              <a:solidFill>
                <a:srgbClr val="000000"/>
              </a:solidFill>
            </a:endParaRPr>
          </a:p>
          <a:p>
            <a:pPr marL="0" indent="0">
              <a:buNone/>
            </a:pPr>
            <a:r>
              <a:rPr lang="en-US" dirty="0">
                <a:solidFill>
                  <a:srgbClr val="000000"/>
                </a:solidFill>
              </a:rPr>
              <a:t>Ω  Called the Main Claim in the introduction.</a:t>
            </a:r>
          </a:p>
          <a:p>
            <a:pPr marL="0" indent="0">
              <a:buNone/>
            </a:pPr>
            <a:endParaRPr lang="en-US" b="1" dirty="0">
              <a:solidFill>
                <a:srgbClr val="000000"/>
              </a:solidFill>
            </a:endParaRPr>
          </a:p>
          <a:p>
            <a:pPr marL="0" indent="0">
              <a:buNone/>
            </a:pPr>
            <a:r>
              <a:rPr lang="en-US" dirty="0">
                <a:solidFill>
                  <a:srgbClr val="000000"/>
                </a:solidFill>
              </a:rPr>
              <a:t>Ω  Called a Sub-Claim when the topic sentence of a body paragraph</a:t>
            </a:r>
          </a:p>
        </p:txBody>
      </p:sp>
    </p:spTree>
    <p:extLst>
      <p:ext uri="{BB962C8B-B14F-4D97-AF65-F5344CB8AC3E}">
        <p14:creationId xmlns:p14="http://schemas.microsoft.com/office/powerpoint/2010/main" val="9213499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9400"/>
            <a:ext cx="9753600" cy="715963"/>
          </a:xfrm>
          <a:solidFill>
            <a:schemeClr val="bg1"/>
          </a:solidFill>
        </p:spPr>
        <p:txBody>
          <a:bodyPr>
            <a:normAutofit fontScale="90000"/>
          </a:bodyPr>
          <a:lstStyle/>
          <a:p>
            <a:pPr algn="ctr"/>
            <a:r>
              <a:rPr lang="en-US" sz="5400" dirty="0">
                <a:solidFill>
                  <a:srgbClr val="000000"/>
                </a:solidFill>
              </a:rPr>
              <a:t>Good Claims</a:t>
            </a:r>
          </a:p>
        </p:txBody>
      </p:sp>
      <p:sp>
        <p:nvSpPr>
          <p:cNvPr id="3" name="Content Placeholder 2"/>
          <p:cNvSpPr>
            <a:spLocks noGrp="1"/>
          </p:cNvSpPr>
          <p:nvPr>
            <p:ph idx="1"/>
          </p:nvPr>
        </p:nvSpPr>
        <p:spPr>
          <a:xfrm>
            <a:off x="406400" y="1600200"/>
            <a:ext cx="11582400" cy="4191000"/>
          </a:xfrm>
        </p:spPr>
        <p:txBody>
          <a:bodyPr>
            <a:normAutofit fontScale="92500" lnSpcReduction="10000"/>
          </a:bodyPr>
          <a:lstStyle/>
          <a:p>
            <a:pPr marL="0" indent="0">
              <a:buNone/>
            </a:pPr>
            <a:r>
              <a:rPr lang="en-US" sz="3200" dirty="0">
                <a:solidFill>
                  <a:srgbClr val="000000"/>
                </a:solidFill>
              </a:rPr>
              <a:t>Ω  A good claim is logical; it emerges from the reasonable consideration of evidence.</a:t>
            </a:r>
          </a:p>
          <a:p>
            <a:pPr marL="0" indent="0">
              <a:buNone/>
            </a:pPr>
            <a:endParaRPr lang="en-US" sz="3200" dirty="0">
              <a:solidFill>
                <a:srgbClr val="000000"/>
              </a:solidFill>
            </a:endParaRPr>
          </a:p>
          <a:p>
            <a:pPr marL="0" indent="0">
              <a:buNone/>
            </a:pPr>
            <a:r>
              <a:rPr lang="en-US" sz="3200" dirty="0">
                <a:solidFill>
                  <a:srgbClr val="000000"/>
                </a:solidFill>
              </a:rPr>
              <a:t>Ω  A good claim is </a:t>
            </a:r>
            <a:r>
              <a:rPr lang="en-US" sz="3200" b="1" dirty="0">
                <a:solidFill>
                  <a:srgbClr val="000000"/>
                </a:solidFill>
              </a:rPr>
              <a:t>debatable</a:t>
            </a:r>
            <a:r>
              <a:rPr lang="en-US" sz="3200" dirty="0">
                <a:solidFill>
                  <a:srgbClr val="000000"/>
                </a:solidFill>
              </a:rPr>
              <a:t>.  Claims that are purely factual, and claims that are only opinion fail this requirement.  You cannot argue mattes of personal taste.</a:t>
            </a:r>
          </a:p>
          <a:p>
            <a:pPr marL="0" indent="0">
              <a:buNone/>
            </a:pPr>
            <a:endParaRPr lang="en-US" sz="3200" dirty="0">
              <a:solidFill>
                <a:srgbClr val="000000"/>
              </a:solidFill>
            </a:endParaRPr>
          </a:p>
          <a:p>
            <a:pPr marL="0" indent="0">
              <a:buNone/>
            </a:pPr>
            <a:r>
              <a:rPr lang="en-US" sz="3200" dirty="0">
                <a:solidFill>
                  <a:srgbClr val="000000"/>
                </a:solidFill>
              </a:rPr>
              <a:t>	Fact:  There are many homeless people in the US.</a:t>
            </a:r>
          </a:p>
          <a:p>
            <a:pPr marL="0" indent="0">
              <a:buNone/>
            </a:pPr>
            <a:r>
              <a:rPr lang="en-US" sz="3200" dirty="0">
                <a:solidFill>
                  <a:srgbClr val="000000"/>
                </a:solidFill>
              </a:rPr>
              <a:t>	Taste:  Comedies are better than dramas.</a:t>
            </a:r>
          </a:p>
        </p:txBody>
      </p:sp>
    </p:spTree>
    <p:extLst>
      <p:ext uri="{BB962C8B-B14F-4D97-AF65-F5344CB8AC3E}">
        <p14:creationId xmlns:p14="http://schemas.microsoft.com/office/powerpoint/2010/main" val="18718650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2" presetClass="entr" presetSubtype="4"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wipe(down)">
                                      <p:cBhvr>
                                        <p:cTn id="29" dur="500"/>
                                        <p:tgtEl>
                                          <p:spTgt spid="3">
                                            <p:txEl>
                                              <p:pRg st="4" end="4"/>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4" fill="hold" nodeType="clickEffect">
                                  <p:stCondLst>
                                    <p:cond delay="0"/>
                                  </p:stCondLst>
                                  <p:childTnLst>
                                    <p:set>
                                      <p:cBhvr>
                                        <p:cTn id="33" dur="1" fill="hold">
                                          <p:stCondLst>
                                            <p:cond delay="0"/>
                                          </p:stCondLst>
                                        </p:cTn>
                                        <p:tgtEl>
                                          <p:spTgt spid="3">
                                            <p:txEl>
                                              <p:pRg st="5" end="5"/>
                                            </p:txEl>
                                          </p:spTgt>
                                        </p:tgtEl>
                                        <p:attrNameLst>
                                          <p:attrName>style.visibility</p:attrName>
                                        </p:attrNameLst>
                                      </p:cBhvr>
                                      <p:to>
                                        <p:strVal val="visible"/>
                                      </p:to>
                                    </p:set>
                                    <p:animEffect transition="in" filter="wipe(down)">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279400"/>
            <a:ext cx="9753600" cy="715963"/>
          </a:xfrm>
          <a:solidFill>
            <a:schemeClr val="bg1"/>
          </a:solidFill>
        </p:spPr>
        <p:txBody>
          <a:bodyPr>
            <a:normAutofit fontScale="90000"/>
          </a:bodyPr>
          <a:lstStyle/>
          <a:p>
            <a:pPr algn="ctr"/>
            <a:r>
              <a:rPr lang="en-US" sz="5400" dirty="0">
                <a:solidFill>
                  <a:srgbClr val="000000"/>
                </a:solidFill>
              </a:rPr>
              <a:t>Good Claims</a:t>
            </a:r>
          </a:p>
        </p:txBody>
      </p:sp>
      <p:sp>
        <p:nvSpPr>
          <p:cNvPr id="3" name="Content Placeholder 2"/>
          <p:cNvSpPr>
            <a:spLocks noGrp="1"/>
          </p:cNvSpPr>
          <p:nvPr>
            <p:ph idx="1"/>
          </p:nvPr>
        </p:nvSpPr>
        <p:spPr>
          <a:xfrm>
            <a:off x="203200" y="1193800"/>
            <a:ext cx="11785600" cy="4191000"/>
          </a:xfrm>
        </p:spPr>
        <p:txBody>
          <a:bodyPr>
            <a:normAutofit lnSpcReduction="10000"/>
          </a:bodyPr>
          <a:lstStyle/>
          <a:p>
            <a:pPr marL="0" indent="0">
              <a:buNone/>
            </a:pPr>
            <a:r>
              <a:rPr lang="en-US" sz="3200" dirty="0">
                <a:solidFill>
                  <a:srgbClr val="000000"/>
                </a:solidFill>
              </a:rPr>
              <a:t>Ω  A good claim is not obvious.  Why bother proving a point with which nobody could disagree?</a:t>
            </a:r>
          </a:p>
          <a:p>
            <a:pPr marL="0" indent="0">
              <a:buNone/>
            </a:pPr>
            <a:endParaRPr lang="en-US" sz="3200" dirty="0">
              <a:solidFill>
                <a:srgbClr val="000000"/>
              </a:solidFill>
            </a:endParaRPr>
          </a:p>
          <a:p>
            <a:pPr marL="0" indent="0">
              <a:buNone/>
            </a:pPr>
            <a:r>
              <a:rPr lang="en-US" sz="3200" dirty="0">
                <a:solidFill>
                  <a:srgbClr val="000000"/>
                </a:solidFill>
              </a:rPr>
              <a:t>Ω  A good claim is </a:t>
            </a:r>
            <a:r>
              <a:rPr lang="en-US" sz="3200" b="1" dirty="0">
                <a:solidFill>
                  <a:srgbClr val="000000"/>
                </a:solidFill>
              </a:rPr>
              <a:t>engaging</a:t>
            </a:r>
            <a:r>
              <a:rPr lang="en-US" sz="3200" dirty="0">
                <a:solidFill>
                  <a:srgbClr val="000000"/>
                </a:solidFill>
              </a:rPr>
              <a:t>.  Consider your audience’s attention span and make an interesting claim which points out new ideas:  teach the reader something new.</a:t>
            </a:r>
          </a:p>
          <a:p>
            <a:pPr marL="0" indent="0">
              <a:buNone/>
            </a:pPr>
            <a:endParaRPr lang="en-US" sz="3200" dirty="0">
              <a:solidFill>
                <a:srgbClr val="000000"/>
              </a:solidFill>
            </a:endParaRPr>
          </a:p>
          <a:p>
            <a:pPr marL="0" indent="0">
              <a:buNone/>
            </a:pPr>
            <a:r>
              <a:rPr lang="en-US" sz="3200" dirty="0">
                <a:solidFill>
                  <a:srgbClr val="000000"/>
                </a:solidFill>
              </a:rPr>
              <a:t>Ω  A good claim is </a:t>
            </a:r>
            <a:r>
              <a:rPr lang="en-US" sz="3200" dirty="0">
                <a:solidFill>
                  <a:srgbClr val="000000"/>
                </a:solidFill>
              </a:rPr>
              <a:t>not overly vague.  </a:t>
            </a:r>
            <a:r>
              <a:rPr lang="en-US" sz="3200" b="1" dirty="0">
                <a:solidFill>
                  <a:srgbClr val="000000"/>
                </a:solidFill>
              </a:rPr>
              <a:t>It is specific. </a:t>
            </a:r>
            <a:r>
              <a:rPr lang="en-US" sz="3200" dirty="0">
                <a:solidFill>
                  <a:srgbClr val="000000"/>
                </a:solidFill>
              </a:rPr>
              <a:t> </a:t>
            </a:r>
            <a:r>
              <a:rPr lang="en-US" sz="3200" dirty="0">
                <a:solidFill>
                  <a:srgbClr val="000000"/>
                </a:solidFill>
              </a:rPr>
              <a:t>Attacking enormous issues leads only to generalizations and vague assertions.</a:t>
            </a:r>
            <a:endParaRPr lang="en-US" sz="3200" b="1" dirty="0">
              <a:solidFill>
                <a:srgbClr val="000000"/>
              </a:solidFill>
            </a:endParaRPr>
          </a:p>
        </p:txBody>
      </p:sp>
    </p:spTree>
    <p:extLst>
      <p:ext uri="{BB962C8B-B14F-4D97-AF65-F5344CB8AC3E}">
        <p14:creationId xmlns:p14="http://schemas.microsoft.com/office/powerpoint/2010/main" val="265688237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812800" y="152400"/>
            <a:ext cx="10769600" cy="1295400"/>
          </a:xfrm>
          <a:solidFill>
            <a:schemeClr val="bg1"/>
          </a:solidFill>
        </p:spPr>
        <p:txBody>
          <a:bodyPr/>
          <a:lstStyle/>
          <a:p>
            <a:pPr eaLnBrk="1" hangingPunct="1">
              <a:defRPr/>
            </a:pPr>
            <a:r>
              <a:rPr lang="en-US" sz="4000" dirty="0">
                <a:solidFill>
                  <a:srgbClr val="000000"/>
                </a:solidFill>
                <a:effectLst>
                  <a:outerShdw blurRad="38100" dist="38100" dir="2700000" algn="tl">
                    <a:srgbClr val="C0C0C0"/>
                  </a:outerShdw>
                </a:effectLst>
              </a:rPr>
              <a:t>Good claims are logical, debatable, and complex.</a:t>
            </a:r>
          </a:p>
        </p:txBody>
      </p:sp>
      <p:sp>
        <p:nvSpPr>
          <p:cNvPr id="6147" name="Rectangle 3"/>
          <p:cNvSpPr>
            <a:spLocks noGrp="1" noChangeArrowheads="1"/>
          </p:cNvSpPr>
          <p:nvPr>
            <p:ph type="body" idx="1"/>
          </p:nvPr>
        </p:nvSpPr>
        <p:spPr>
          <a:xfrm>
            <a:off x="812800" y="2108200"/>
            <a:ext cx="10972800" cy="4038600"/>
          </a:xfrm>
          <a:solidFill>
            <a:schemeClr val="bg1"/>
          </a:solidFill>
        </p:spPr>
        <p:txBody>
          <a:bodyPr/>
          <a:lstStyle/>
          <a:p>
            <a:pPr eaLnBrk="1" hangingPunct="1">
              <a:lnSpc>
                <a:spcPct val="80000"/>
              </a:lnSpc>
              <a:defRPr/>
            </a:pPr>
            <a:r>
              <a:rPr lang="en-US" sz="3200" dirty="0">
                <a:solidFill>
                  <a:srgbClr val="000000"/>
                </a:solidFill>
                <a:effectLst>
                  <a:outerShdw blurRad="38100" dist="38100" dir="2700000" algn="tl">
                    <a:srgbClr val="C0C0C0"/>
                  </a:outerShdw>
                </a:effectLst>
                <a:latin typeface="Palatino" pitchFamily="18" charset="0"/>
              </a:rPr>
              <a:t>A good claim is logical; it emerges from a reasonable consideration of evidence. </a:t>
            </a:r>
          </a:p>
          <a:p>
            <a:pPr eaLnBrk="1" hangingPunct="1">
              <a:lnSpc>
                <a:spcPct val="80000"/>
              </a:lnSpc>
              <a:defRPr/>
            </a:pPr>
            <a:r>
              <a:rPr lang="en-US" sz="3200" dirty="0">
                <a:solidFill>
                  <a:srgbClr val="000000"/>
                </a:solidFill>
                <a:effectLst>
                  <a:outerShdw blurRad="38100" dist="38100" dir="2700000" algn="tl">
                    <a:srgbClr val="C0C0C0"/>
                  </a:outerShdw>
                </a:effectLst>
                <a:latin typeface="Palatino" pitchFamily="18" charset="0"/>
              </a:rPr>
              <a:t>A good claim is debatable.  Claims that are purely factual and claims that are only opinion fail this requirement. You cannot argue matters of taste: e.g. Coca-Cola tastes better than Pepsi-Cola. </a:t>
            </a:r>
          </a:p>
          <a:p>
            <a:pPr eaLnBrk="1" hangingPunct="1">
              <a:lnSpc>
                <a:spcPct val="80000"/>
              </a:lnSpc>
              <a:defRPr/>
            </a:pPr>
            <a:r>
              <a:rPr lang="en-US" sz="3200" dirty="0">
                <a:solidFill>
                  <a:srgbClr val="000000"/>
                </a:solidFill>
                <a:effectLst>
                  <a:outerShdw blurRad="38100" dist="38100" dir="2700000" algn="tl">
                    <a:srgbClr val="C0C0C0"/>
                  </a:outerShdw>
                </a:effectLst>
                <a:latin typeface="Palatino" pitchFamily="18" charset="0"/>
              </a:rPr>
              <a:t>A good claim is complex enough to use subordinate clauses.  Simple sentences rarely comprehend enough complexity to do justice to a well-conceived opinion</a:t>
            </a:r>
            <a:r>
              <a:rPr lang="en-US" sz="2667" dirty="0">
                <a:solidFill>
                  <a:srgbClr val="000000"/>
                </a:solidFill>
                <a:effectLst>
                  <a:outerShdw blurRad="38100" dist="38100" dir="2700000" algn="tl">
                    <a:srgbClr val="C0C0C0"/>
                  </a:outerShdw>
                </a:effectLst>
                <a:latin typeface="Palatino" pitchFamily="18" charset="0"/>
              </a:rPr>
              <a:t>. </a:t>
            </a:r>
          </a:p>
        </p:txBody>
      </p:sp>
    </p:spTree>
    <p:extLst>
      <p:ext uri="{BB962C8B-B14F-4D97-AF65-F5344CB8AC3E}">
        <p14:creationId xmlns:p14="http://schemas.microsoft.com/office/powerpoint/2010/main" val="365955348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940537" y="8467"/>
            <a:ext cx="10198100" cy="990600"/>
          </a:xfrm>
        </p:spPr>
        <p:txBody>
          <a:bodyPr/>
          <a:lstStyle/>
          <a:p>
            <a:pPr eaLnBrk="1" hangingPunct="1">
              <a:defRPr/>
            </a:pPr>
            <a:r>
              <a:rPr lang="en-US" smtClean="0">
                <a:solidFill>
                  <a:srgbClr val="000000"/>
                </a:solidFill>
                <a:effectLst>
                  <a:outerShdw blurRad="38100" dist="38100" dir="2700000" algn="tl">
                    <a:srgbClr val="C0C0C0"/>
                  </a:outerShdw>
                </a:effectLst>
              </a:rPr>
              <a:t>Which claim is the best?</a:t>
            </a:r>
          </a:p>
        </p:txBody>
      </p:sp>
      <p:sp>
        <p:nvSpPr>
          <p:cNvPr id="7171" name="Rectangle 3"/>
          <p:cNvSpPr>
            <a:spLocks noGrp="1" noChangeArrowheads="1"/>
          </p:cNvSpPr>
          <p:nvPr>
            <p:ph type="body" idx="1"/>
          </p:nvPr>
        </p:nvSpPr>
        <p:spPr>
          <a:xfrm>
            <a:off x="155252" y="1600200"/>
            <a:ext cx="11768667" cy="5029200"/>
          </a:xfrm>
        </p:spPr>
        <p:txBody>
          <a:bodyPr/>
          <a:lstStyle/>
          <a:p>
            <a:pPr marL="0" indent="0">
              <a:defRPr/>
            </a:pPr>
            <a:r>
              <a:rPr lang="en-US" sz="3733" dirty="0">
                <a:solidFill>
                  <a:srgbClr val="000000"/>
                </a:solidFill>
                <a:effectLst>
                  <a:outerShdw blurRad="38100" dist="38100" dir="2700000" algn="tl">
                    <a:srgbClr val="C0C0C0"/>
                  </a:outerShdw>
                </a:effectLst>
                <a:latin typeface="Palatino" pitchFamily="18" charset="0"/>
              </a:rPr>
              <a:t>Teachers are posed with many problems today.</a:t>
            </a:r>
          </a:p>
          <a:p>
            <a:pPr marL="0" indent="0">
              <a:defRPr/>
            </a:pPr>
            <a:r>
              <a:rPr lang="en-US" sz="3733" dirty="0">
                <a:solidFill>
                  <a:srgbClr val="000000"/>
                </a:solidFill>
                <a:effectLst>
                  <a:outerShdw blurRad="38100" dist="38100" dir="2700000" algn="tl">
                    <a:srgbClr val="C0C0C0"/>
                  </a:outerShdw>
                </a:effectLst>
                <a:latin typeface="Palatino" pitchFamily="18" charset="0"/>
              </a:rPr>
              <a:t>Polls show that today more minorities own businesses than ever before.</a:t>
            </a:r>
          </a:p>
          <a:p>
            <a:pPr marL="0" indent="0">
              <a:defRPr/>
            </a:pPr>
            <a:r>
              <a:rPr lang="en-US" sz="3733" dirty="0">
                <a:solidFill>
                  <a:srgbClr val="000000"/>
                </a:solidFill>
                <a:effectLst>
                  <a:outerShdw blurRad="38100" dist="38100" dir="2700000" algn="tl">
                    <a:srgbClr val="C0C0C0"/>
                  </a:outerShdw>
                </a:effectLst>
                <a:latin typeface="Palatino" pitchFamily="18" charset="0"/>
              </a:rPr>
              <a:t>Ophelia is my favorite character in Hamlet because she is the most interesting.</a:t>
            </a:r>
          </a:p>
          <a:p>
            <a:pPr marL="0" indent="0">
              <a:defRPr/>
            </a:pPr>
            <a:r>
              <a:rPr lang="en-US" sz="3733" dirty="0">
                <a:solidFill>
                  <a:srgbClr val="000000"/>
                </a:solidFill>
                <a:effectLst>
                  <a:outerShdw blurRad="38100" dist="38100" dir="2700000" algn="tl">
                    <a:srgbClr val="C0C0C0"/>
                  </a:outerShdw>
                </a:effectLst>
                <a:latin typeface="Palatino" pitchFamily="18" charset="0"/>
              </a:rPr>
              <a:t>Though they seem innocuous, Hollywood movies are partially responsible for reinforcing cultural stereotypes in America.</a:t>
            </a:r>
          </a:p>
        </p:txBody>
      </p:sp>
    </p:spTree>
    <p:extLst>
      <p:ext uri="{BB962C8B-B14F-4D97-AF65-F5344CB8AC3E}">
        <p14:creationId xmlns:p14="http://schemas.microsoft.com/office/powerpoint/2010/main" val="20961017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Data/Evidence</a:t>
            </a:r>
          </a:p>
        </p:txBody>
      </p:sp>
      <p:sp>
        <p:nvSpPr>
          <p:cNvPr id="3" name="Content Placeholder 2"/>
          <p:cNvSpPr>
            <a:spLocks noGrp="1"/>
          </p:cNvSpPr>
          <p:nvPr>
            <p:ph idx="1"/>
          </p:nvPr>
        </p:nvSpPr>
        <p:spPr/>
        <p:txBody>
          <a:bodyPr>
            <a:normAutofit/>
          </a:bodyPr>
          <a:lstStyle/>
          <a:p>
            <a:pPr marL="0" indent="0">
              <a:buNone/>
            </a:pPr>
            <a:r>
              <a:rPr lang="en-US" sz="3200" b="1" dirty="0">
                <a:solidFill>
                  <a:srgbClr val="000000"/>
                </a:solidFill>
              </a:rPr>
              <a:t>Definition:  </a:t>
            </a:r>
            <a:r>
              <a:rPr lang="en-US" sz="3200" dirty="0">
                <a:solidFill>
                  <a:srgbClr val="000000"/>
                </a:solidFill>
              </a:rPr>
              <a:t>The evidence which you cite to support your claim.  Like a lawyer presenting evidence to a jury, you must support your claim with facts; and unsupported claim is merely an opinion.</a:t>
            </a:r>
          </a:p>
        </p:txBody>
      </p:sp>
    </p:spTree>
    <p:extLst>
      <p:ext uri="{BB962C8B-B14F-4D97-AF65-F5344CB8AC3E}">
        <p14:creationId xmlns:p14="http://schemas.microsoft.com/office/powerpoint/2010/main" val="42892092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889000"/>
            <a:ext cx="9753600" cy="715963"/>
          </a:xfrm>
          <a:solidFill>
            <a:schemeClr val="bg1"/>
          </a:solidFill>
        </p:spPr>
        <p:txBody>
          <a:bodyPr>
            <a:normAutofit fontScale="90000"/>
          </a:bodyPr>
          <a:lstStyle/>
          <a:p>
            <a:pPr algn="ctr"/>
            <a:r>
              <a:rPr lang="en-US" sz="5400" dirty="0">
                <a:solidFill>
                  <a:srgbClr val="000000"/>
                </a:solidFill>
              </a:rPr>
              <a:t>What is an Argument?</a:t>
            </a:r>
          </a:p>
        </p:txBody>
      </p:sp>
      <p:sp>
        <p:nvSpPr>
          <p:cNvPr id="3" name="TextBox 2"/>
          <p:cNvSpPr txBox="1"/>
          <p:nvPr/>
        </p:nvSpPr>
        <p:spPr>
          <a:xfrm>
            <a:off x="812800" y="2108200"/>
            <a:ext cx="10769600" cy="4031873"/>
          </a:xfrm>
          <a:prstGeom prst="rect">
            <a:avLst/>
          </a:prstGeom>
          <a:noFill/>
        </p:spPr>
        <p:txBody>
          <a:bodyPr wrap="square" rtlCol="0">
            <a:spAutoFit/>
          </a:bodyPr>
          <a:lstStyle/>
          <a:p>
            <a:r>
              <a:rPr lang="el-GR" sz="3200" dirty="0">
                <a:solidFill>
                  <a:srgbClr val="000000"/>
                </a:solidFill>
              </a:rPr>
              <a:t>Ω</a:t>
            </a:r>
            <a:r>
              <a:rPr lang="en-US" sz="3200" dirty="0">
                <a:solidFill>
                  <a:srgbClr val="000000"/>
                </a:solidFill>
              </a:rPr>
              <a:t>  First of all, what it is not.  It is not a fight.  Although you may, and probably should , feel passionate about your topic, arguments are supposed to be intellectual activities not shouting matches.</a:t>
            </a:r>
          </a:p>
          <a:p>
            <a:endParaRPr lang="en-US" sz="3200" dirty="0">
              <a:solidFill>
                <a:srgbClr val="000000"/>
              </a:solidFill>
            </a:endParaRPr>
          </a:p>
          <a:p>
            <a:r>
              <a:rPr lang="en-US" sz="3200" dirty="0">
                <a:solidFill>
                  <a:srgbClr val="000000"/>
                </a:solidFill>
              </a:rPr>
              <a:t>Ω  However, an argument does involve two opposing points of view.  This means that you must include the opposing side, even if only briefly.</a:t>
            </a:r>
          </a:p>
        </p:txBody>
      </p:sp>
    </p:spTree>
    <p:extLst>
      <p:ext uri="{BB962C8B-B14F-4D97-AF65-F5344CB8AC3E}">
        <p14:creationId xmlns:p14="http://schemas.microsoft.com/office/powerpoint/2010/main" val="67474972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Types of Evidence</a:t>
            </a:r>
          </a:p>
        </p:txBody>
      </p:sp>
      <p:sp>
        <p:nvSpPr>
          <p:cNvPr id="3" name="Content Placeholder 2"/>
          <p:cNvSpPr>
            <a:spLocks noGrp="1"/>
          </p:cNvSpPr>
          <p:nvPr>
            <p:ph idx="1"/>
          </p:nvPr>
        </p:nvSpPr>
        <p:spPr>
          <a:xfrm>
            <a:off x="508000" y="2438400"/>
            <a:ext cx="10464800" cy="4191000"/>
          </a:xfrm>
        </p:spPr>
        <p:txBody>
          <a:bodyPr>
            <a:noAutofit/>
          </a:bodyPr>
          <a:lstStyle/>
          <a:p>
            <a:pPr marL="0" indent="0">
              <a:buNone/>
            </a:pPr>
            <a:r>
              <a:rPr lang="en-US" sz="2667" dirty="0">
                <a:solidFill>
                  <a:srgbClr val="000000"/>
                </a:solidFill>
              </a:rPr>
              <a:t>Facts or Statistics:  a point of evidence that claims some </a:t>
            </a:r>
            <a:r>
              <a:rPr lang="en-US" sz="2667" dirty="0">
                <a:solidFill>
                  <a:srgbClr val="000000"/>
                </a:solidFill>
              </a:rPr>
              <a:t>objective</a:t>
            </a:r>
          </a:p>
          <a:p>
            <a:pPr marL="0" indent="0">
              <a:buNone/>
            </a:pPr>
            <a:endParaRPr lang="en-US" sz="2667" dirty="0">
              <a:solidFill>
                <a:srgbClr val="000000"/>
              </a:solidFill>
            </a:endParaRPr>
          </a:p>
          <a:p>
            <a:pPr marL="0" indent="0">
              <a:buNone/>
            </a:pPr>
            <a:r>
              <a:rPr lang="en-US" sz="2667" dirty="0">
                <a:solidFill>
                  <a:srgbClr val="000000"/>
                </a:solidFill>
              </a:rPr>
              <a:t>Quotes: a point of evidence from the text that supports your claim</a:t>
            </a:r>
            <a:endParaRPr lang="en-US" sz="2667" dirty="0">
              <a:solidFill>
                <a:srgbClr val="000000"/>
              </a:solidFill>
            </a:endParaRPr>
          </a:p>
          <a:p>
            <a:pPr marL="0" indent="0">
              <a:buNone/>
            </a:pPr>
            <a:endParaRPr lang="en-US" sz="2667" dirty="0">
              <a:solidFill>
                <a:srgbClr val="000000"/>
              </a:solidFill>
            </a:endParaRPr>
          </a:p>
          <a:p>
            <a:pPr marL="0" indent="0">
              <a:buNone/>
            </a:pPr>
            <a:r>
              <a:rPr lang="en-US" sz="2667" dirty="0">
                <a:solidFill>
                  <a:srgbClr val="000000"/>
                </a:solidFill>
              </a:rPr>
              <a:t>Expert Testimony:  a stated opinion be a person experienced in the field</a:t>
            </a:r>
          </a:p>
          <a:p>
            <a:pPr marL="0" indent="0">
              <a:buNone/>
            </a:pPr>
            <a:endParaRPr lang="en-US" sz="2667" dirty="0">
              <a:solidFill>
                <a:srgbClr val="000000"/>
              </a:solidFill>
            </a:endParaRPr>
          </a:p>
          <a:p>
            <a:pPr marL="0" indent="0">
              <a:buNone/>
            </a:pPr>
            <a:r>
              <a:rPr lang="en-US" sz="2667" dirty="0">
                <a:solidFill>
                  <a:srgbClr val="000000"/>
                </a:solidFill>
              </a:rPr>
              <a:t>Case Study: a study based on facts and statistics that explains a point</a:t>
            </a:r>
            <a:endParaRPr lang="en-US" sz="2667" b="1" dirty="0">
              <a:solidFill>
                <a:srgbClr val="000000"/>
              </a:solidFill>
            </a:endParaRPr>
          </a:p>
        </p:txBody>
      </p:sp>
    </p:spTree>
    <p:extLst>
      <p:ext uri="{BB962C8B-B14F-4D97-AF65-F5344CB8AC3E}">
        <p14:creationId xmlns:p14="http://schemas.microsoft.com/office/powerpoint/2010/main" val="71721216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Data/Evidence</a:t>
            </a:r>
          </a:p>
        </p:txBody>
      </p:sp>
      <p:sp>
        <p:nvSpPr>
          <p:cNvPr id="3" name="Content Placeholder 2"/>
          <p:cNvSpPr>
            <a:spLocks noGrp="1"/>
          </p:cNvSpPr>
          <p:nvPr>
            <p:ph idx="1"/>
          </p:nvPr>
        </p:nvSpPr>
        <p:spPr/>
        <p:txBody>
          <a:bodyPr>
            <a:normAutofit/>
          </a:bodyPr>
          <a:lstStyle/>
          <a:p>
            <a:pPr marL="0" indent="0">
              <a:buNone/>
            </a:pPr>
            <a:r>
              <a:rPr lang="el-GR" sz="3200" dirty="0">
                <a:solidFill>
                  <a:srgbClr val="000000"/>
                </a:solidFill>
              </a:rPr>
              <a:t>Ω</a:t>
            </a:r>
            <a:r>
              <a:rPr lang="en-US" sz="3200" dirty="0">
                <a:solidFill>
                  <a:srgbClr val="000000"/>
                </a:solidFill>
              </a:rPr>
              <a:t>  Examples to support your claim</a:t>
            </a:r>
          </a:p>
          <a:p>
            <a:pPr marL="0" indent="0">
              <a:buNone/>
            </a:pPr>
            <a:r>
              <a:rPr lang="el-GR" sz="3200" dirty="0">
                <a:solidFill>
                  <a:srgbClr val="000000"/>
                </a:solidFill>
              </a:rPr>
              <a:t>Ω</a:t>
            </a:r>
            <a:r>
              <a:rPr lang="en-US" sz="3200" dirty="0">
                <a:solidFill>
                  <a:srgbClr val="000000"/>
                </a:solidFill>
              </a:rPr>
              <a:t>  Cited quotes from the text to support your claim</a:t>
            </a:r>
          </a:p>
          <a:p>
            <a:pPr marL="0" indent="0">
              <a:buNone/>
            </a:pPr>
            <a:r>
              <a:rPr lang="el-GR" sz="3200" dirty="0">
                <a:solidFill>
                  <a:srgbClr val="000000"/>
                </a:solidFill>
              </a:rPr>
              <a:t>Ω</a:t>
            </a:r>
            <a:r>
              <a:rPr lang="en-US" sz="3200" dirty="0">
                <a:solidFill>
                  <a:srgbClr val="000000"/>
                </a:solidFill>
              </a:rPr>
              <a:t>  Cited references to the text to support your claim</a:t>
            </a:r>
          </a:p>
          <a:p>
            <a:pPr marL="0" indent="0">
              <a:buNone/>
            </a:pPr>
            <a:r>
              <a:rPr lang="en-US" sz="3200" dirty="0">
                <a:solidFill>
                  <a:srgbClr val="000000"/>
                </a:solidFill>
              </a:rPr>
              <a:t>Ω  Cited statistics to support your claim</a:t>
            </a:r>
          </a:p>
          <a:p>
            <a:pPr marL="0" indent="0">
              <a:buNone/>
            </a:pPr>
            <a:r>
              <a:rPr lang="en-US" sz="3200" dirty="0">
                <a:solidFill>
                  <a:srgbClr val="000000"/>
                </a:solidFill>
              </a:rPr>
              <a:t>Ω  Content specific vocabulary that supports your claim</a:t>
            </a:r>
          </a:p>
        </p:txBody>
      </p:sp>
    </p:spTree>
    <p:extLst>
      <p:ext uri="{BB962C8B-B14F-4D97-AF65-F5344CB8AC3E}">
        <p14:creationId xmlns:p14="http://schemas.microsoft.com/office/powerpoint/2010/main" val="164710103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Evidence Exercise</a:t>
            </a:r>
          </a:p>
        </p:txBody>
      </p:sp>
      <p:sp>
        <p:nvSpPr>
          <p:cNvPr id="3" name="Content Placeholder 2"/>
          <p:cNvSpPr>
            <a:spLocks noGrp="1"/>
          </p:cNvSpPr>
          <p:nvPr>
            <p:ph idx="1"/>
          </p:nvPr>
        </p:nvSpPr>
        <p:spPr/>
        <p:txBody>
          <a:bodyPr>
            <a:normAutofit/>
          </a:bodyPr>
          <a:lstStyle/>
          <a:p>
            <a:pPr marL="0" indent="0">
              <a:buNone/>
            </a:pPr>
            <a:r>
              <a:rPr lang="en-US" sz="3600" dirty="0">
                <a:solidFill>
                  <a:srgbClr val="000000"/>
                </a:solidFill>
              </a:rPr>
              <a:t>Given the following claim, choose the evidence that would most effectively support the claim.</a:t>
            </a:r>
          </a:p>
          <a:p>
            <a:pPr marL="0" indent="0">
              <a:buNone/>
            </a:pPr>
            <a:endParaRPr lang="en-US" sz="3600" dirty="0">
              <a:solidFill>
                <a:srgbClr val="000000"/>
              </a:solidFill>
            </a:endParaRPr>
          </a:p>
          <a:p>
            <a:pPr marL="0" indent="0">
              <a:buNone/>
            </a:pPr>
            <a:r>
              <a:rPr lang="en-US" sz="3600" dirty="0">
                <a:solidFill>
                  <a:srgbClr val="000000"/>
                </a:solidFill>
              </a:rPr>
              <a:t>Claim:  Social networking websites are detrimental to society.  </a:t>
            </a:r>
          </a:p>
        </p:txBody>
      </p:sp>
    </p:spTree>
    <p:extLst>
      <p:ext uri="{BB962C8B-B14F-4D97-AF65-F5344CB8AC3E}">
        <p14:creationId xmlns:p14="http://schemas.microsoft.com/office/powerpoint/2010/main" val="4144261170"/>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82600"/>
            <a:ext cx="10363200" cy="1117600"/>
          </a:xfrm>
          <a:solidFill>
            <a:schemeClr val="bg1"/>
          </a:solidFill>
        </p:spPr>
        <p:txBody>
          <a:bodyPr>
            <a:noAutofit/>
          </a:bodyPr>
          <a:lstStyle/>
          <a:p>
            <a:pPr algn="ctr"/>
            <a:r>
              <a:rPr lang="en-US" sz="4000" dirty="0">
                <a:solidFill>
                  <a:srgbClr val="000000"/>
                </a:solidFill>
              </a:rPr>
              <a:t>Claim: Social networking websites are detrimental to society.</a:t>
            </a:r>
          </a:p>
        </p:txBody>
      </p:sp>
      <p:sp>
        <p:nvSpPr>
          <p:cNvPr id="3" name="Content Placeholder 2"/>
          <p:cNvSpPr>
            <a:spLocks noGrp="1"/>
          </p:cNvSpPr>
          <p:nvPr>
            <p:ph idx="1"/>
          </p:nvPr>
        </p:nvSpPr>
        <p:spPr>
          <a:xfrm>
            <a:off x="609600" y="1905000"/>
            <a:ext cx="10363200" cy="4724400"/>
          </a:xfrm>
        </p:spPr>
        <p:txBody>
          <a:bodyPr>
            <a:normAutofit fontScale="92500" lnSpcReduction="20000"/>
          </a:bodyPr>
          <a:lstStyle/>
          <a:p>
            <a:pPr marL="0" indent="0">
              <a:buNone/>
            </a:pPr>
            <a:r>
              <a:rPr lang="en-US" dirty="0" smtClean="0">
                <a:solidFill>
                  <a:srgbClr val="000000"/>
                </a:solidFill>
              </a:rPr>
              <a:t>1.  According to the 2007 National School Boards Report, teens spend an average of 9 hours per week on social networking sites.</a:t>
            </a:r>
          </a:p>
          <a:p>
            <a:pPr marL="0" indent="0">
              <a:buNone/>
            </a:pPr>
            <a:r>
              <a:rPr lang="en-US" dirty="0" smtClean="0">
                <a:solidFill>
                  <a:srgbClr val="000000"/>
                </a:solidFill>
              </a:rPr>
              <a:t>2.  A 2009 study found that 17.3% of middle school students have been victims of cyberbullying. </a:t>
            </a:r>
          </a:p>
          <a:p>
            <a:pPr marL="0" indent="0">
              <a:buNone/>
            </a:pPr>
            <a:r>
              <a:rPr lang="en-US" dirty="0" smtClean="0">
                <a:solidFill>
                  <a:srgbClr val="000000"/>
                </a:solidFill>
              </a:rPr>
              <a:t>3.  My mom hates Facebook because I am on it all the time.</a:t>
            </a:r>
          </a:p>
          <a:p>
            <a:pPr marL="0" indent="0">
              <a:buNone/>
            </a:pPr>
            <a:r>
              <a:rPr lang="en-US" dirty="0" smtClean="0">
                <a:solidFill>
                  <a:srgbClr val="000000"/>
                </a:solidFill>
              </a:rPr>
              <a:t>4.  A 2009 study found that 2/3 of workers with Facebook accounts access the site during work hours. </a:t>
            </a:r>
          </a:p>
          <a:p>
            <a:pPr marL="0" indent="0">
              <a:buNone/>
            </a:pPr>
            <a:r>
              <a:rPr lang="en-US" dirty="0" smtClean="0">
                <a:solidFill>
                  <a:srgbClr val="000000"/>
                </a:solidFill>
              </a:rPr>
              <a:t>5.  A friend of mine posted pictures of a teen party showing teenagers participating in illicit activities and clearly breaking the law.</a:t>
            </a:r>
          </a:p>
          <a:p>
            <a:pPr marL="0" indent="0">
              <a:buNone/>
            </a:pPr>
            <a:r>
              <a:rPr lang="en-US" dirty="0" smtClean="0">
                <a:solidFill>
                  <a:srgbClr val="000000"/>
                </a:solidFill>
              </a:rPr>
              <a:t>6.  One out of every five students admits to posting bad things on a social media network.</a:t>
            </a:r>
          </a:p>
          <a:p>
            <a:pPr marL="0" indent="0">
              <a:buNone/>
            </a:pPr>
            <a:r>
              <a:rPr lang="en-US" dirty="0" smtClean="0">
                <a:solidFill>
                  <a:srgbClr val="000000"/>
                </a:solidFill>
              </a:rPr>
              <a:t>7.  I have been cyberbullied several times including people posting pictures of me.</a:t>
            </a:r>
          </a:p>
          <a:p>
            <a:pPr marL="0" indent="0">
              <a:buNone/>
            </a:pPr>
            <a:endParaRPr lang="en-US" dirty="0" smtClean="0">
              <a:solidFill>
                <a:srgbClr val="000000"/>
              </a:solidFill>
            </a:endParaRPr>
          </a:p>
        </p:txBody>
      </p:sp>
    </p:spTree>
    <p:extLst>
      <p:ext uri="{BB962C8B-B14F-4D97-AF65-F5344CB8AC3E}">
        <p14:creationId xmlns:p14="http://schemas.microsoft.com/office/powerpoint/2010/main" val="358133471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6" end="6"/>
                                            </p:txEl>
                                          </p:spTgt>
                                        </p:tgtEl>
                                        <p:attrNameLst>
                                          <p:attrName>style.visibility</p:attrName>
                                        </p:attrNameLst>
                                      </p:cBhvr>
                                      <p:to>
                                        <p:strVal val="visible"/>
                                      </p:to>
                                    </p:set>
                                    <p:animEffect transition="in" filter="fade">
                                      <p:cBhvr>
                                        <p:cTn id="57" dur="1000"/>
                                        <p:tgtEl>
                                          <p:spTgt spid="3">
                                            <p:txEl>
                                              <p:pRg st="6" end="6"/>
                                            </p:txEl>
                                          </p:spTgt>
                                        </p:tgtEl>
                                      </p:cBhvr>
                                    </p:animEffect>
                                    <p:anim calcmode="lin" valueType="num">
                                      <p:cBhvr>
                                        <p:cTn id="58"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Warrant/Rule</a:t>
            </a:r>
          </a:p>
        </p:txBody>
      </p:sp>
      <p:sp>
        <p:nvSpPr>
          <p:cNvPr id="3" name="Content Placeholder 2"/>
          <p:cNvSpPr>
            <a:spLocks noGrp="1"/>
          </p:cNvSpPr>
          <p:nvPr>
            <p:ph idx="1"/>
          </p:nvPr>
        </p:nvSpPr>
        <p:spPr/>
        <p:txBody>
          <a:bodyPr>
            <a:normAutofit/>
          </a:bodyPr>
          <a:lstStyle/>
          <a:p>
            <a:pPr marL="0" indent="0">
              <a:buNone/>
            </a:pPr>
            <a:r>
              <a:rPr lang="en-US" sz="3200" b="1" dirty="0">
                <a:solidFill>
                  <a:srgbClr val="000000"/>
                </a:solidFill>
              </a:rPr>
              <a:t>Definition: </a:t>
            </a:r>
            <a:r>
              <a:rPr lang="en-US" sz="3200" dirty="0">
                <a:solidFill>
                  <a:srgbClr val="000000"/>
                </a:solidFill>
              </a:rPr>
              <a:t>The warrant interprets the evidence and shows how it connects to the claim.  It is a general assumption that most people agree upon or believe to be true.</a:t>
            </a:r>
          </a:p>
          <a:p>
            <a:pPr marL="0" indent="0">
              <a:buNone/>
            </a:pPr>
            <a:endParaRPr lang="en-US" sz="3200" dirty="0">
              <a:solidFill>
                <a:srgbClr val="000000"/>
              </a:solidFill>
            </a:endParaRPr>
          </a:p>
          <a:p>
            <a:pPr marL="0" indent="0">
              <a:buNone/>
            </a:pPr>
            <a:r>
              <a:rPr lang="en-US" sz="3200" dirty="0">
                <a:solidFill>
                  <a:srgbClr val="000000"/>
                </a:solidFill>
              </a:rPr>
              <a:t>In other words, the warrant/rule explains why the evidence proves the claim.  It is the most important part.  If it is not strong and logical, it will ruin your argument.  It is probably the most difficult part to write.</a:t>
            </a:r>
          </a:p>
        </p:txBody>
      </p:sp>
    </p:spTree>
    <p:extLst>
      <p:ext uri="{BB962C8B-B14F-4D97-AF65-F5344CB8AC3E}">
        <p14:creationId xmlns:p14="http://schemas.microsoft.com/office/powerpoint/2010/main" val="397925856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Warrant</a:t>
            </a:r>
          </a:p>
        </p:txBody>
      </p:sp>
      <p:sp>
        <p:nvSpPr>
          <p:cNvPr id="3" name="Content Placeholder 2"/>
          <p:cNvSpPr>
            <a:spLocks noGrp="1"/>
          </p:cNvSpPr>
          <p:nvPr>
            <p:ph idx="1"/>
          </p:nvPr>
        </p:nvSpPr>
        <p:spPr/>
        <p:txBody>
          <a:bodyPr>
            <a:normAutofit/>
          </a:bodyPr>
          <a:lstStyle/>
          <a:p>
            <a:pPr marL="0" indent="0">
              <a:buNone/>
            </a:pPr>
            <a:r>
              <a:rPr lang="el-GR" sz="3200" dirty="0">
                <a:solidFill>
                  <a:srgbClr val="000000"/>
                </a:solidFill>
              </a:rPr>
              <a:t>Ω</a:t>
            </a:r>
            <a:r>
              <a:rPr lang="en-US" sz="3200" dirty="0">
                <a:solidFill>
                  <a:srgbClr val="000000"/>
                </a:solidFill>
              </a:rPr>
              <a:t>  The explanation of how the evidence support the claim.</a:t>
            </a:r>
          </a:p>
          <a:p>
            <a:pPr marL="0" indent="0">
              <a:buNone/>
            </a:pPr>
            <a:r>
              <a:rPr lang="el-GR" sz="3200" dirty="0">
                <a:solidFill>
                  <a:srgbClr val="000000"/>
                </a:solidFill>
              </a:rPr>
              <a:t>Ω</a:t>
            </a:r>
            <a:r>
              <a:rPr lang="en-US" sz="3200" dirty="0">
                <a:solidFill>
                  <a:srgbClr val="000000"/>
                </a:solidFill>
              </a:rPr>
              <a:t>  Explains how the example, statistic, quote, or reference supports the claim.</a:t>
            </a:r>
          </a:p>
          <a:p>
            <a:pPr marL="0" indent="0">
              <a:buNone/>
            </a:pPr>
            <a:r>
              <a:rPr lang="el-GR" sz="3200" dirty="0">
                <a:solidFill>
                  <a:srgbClr val="000000"/>
                </a:solidFill>
              </a:rPr>
              <a:t>Ω</a:t>
            </a:r>
            <a:r>
              <a:rPr lang="en-US" sz="3200" dirty="0">
                <a:solidFill>
                  <a:srgbClr val="000000"/>
                </a:solidFill>
              </a:rPr>
              <a:t>  Explains the significance of the evidence.</a:t>
            </a:r>
          </a:p>
        </p:txBody>
      </p:sp>
    </p:spTree>
    <p:extLst>
      <p:ext uri="{BB962C8B-B14F-4D97-AF65-F5344CB8AC3E}">
        <p14:creationId xmlns:p14="http://schemas.microsoft.com/office/powerpoint/2010/main" val="181880389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Good Warrants</a:t>
            </a:r>
          </a:p>
        </p:txBody>
      </p:sp>
      <p:sp>
        <p:nvSpPr>
          <p:cNvPr id="3" name="Content Placeholder 2"/>
          <p:cNvSpPr>
            <a:spLocks noGrp="1"/>
          </p:cNvSpPr>
          <p:nvPr>
            <p:ph idx="1"/>
          </p:nvPr>
        </p:nvSpPr>
        <p:spPr/>
        <p:txBody>
          <a:bodyPr>
            <a:normAutofit/>
          </a:bodyPr>
          <a:lstStyle/>
          <a:p>
            <a:pPr marL="0" indent="0">
              <a:buNone/>
            </a:pPr>
            <a:r>
              <a:rPr lang="el-GR" sz="3200" dirty="0">
                <a:solidFill>
                  <a:srgbClr val="000000"/>
                </a:solidFill>
              </a:rPr>
              <a:t>Ω</a:t>
            </a:r>
            <a:r>
              <a:rPr lang="en-US" sz="3200" dirty="0">
                <a:solidFill>
                  <a:srgbClr val="000000"/>
                </a:solidFill>
              </a:rPr>
              <a:t>  A good warrant will be a reasonable explanation of facts..</a:t>
            </a:r>
          </a:p>
          <a:p>
            <a:pPr marL="0" indent="0">
              <a:buNone/>
            </a:pPr>
            <a:r>
              <a:rPr lang="el-GR" sz="3200" dirty="0">
                <a:solidFill>
                  <a:srgbClr val="000000"/>
                </a:solidFill>
              </a:rPr>
              <a:t>Ω</a:t>
            </a:r>
            <a:r>
              <a:rPr lang="en-US" sz="3200" dirty="0">
                <a:solidFill>
                  <a:srgbClr val="000000"/>
                </a:solidFill>
              </a:rPr>
              <a:t>  A good warrant will not make unreasonable explanation or leaps.  It is logical.</a:t>
            </a:r>
          </a:p>
          <a:p>
            <a:pPr marL="0" indent="0">
              <a:buNone/>
            </a:pPr>
            <a:r>
              <a:rPr lang="el-GR" sz="3200" dirty="0">
                <a:solidFill>
                  <a:srgbClr val="000000"/>
                </a:solidFill>
              </a:rPr>
              <a:t>Ω</a:t>
            </a:r>
            <a:r>
              <a:rPr lang="en-US" sz="3200" dirty="0">
                <a:solidFill>
                  <a:srgbClr val="000000"/>
                </a:solidFill>
              </a:rPr>
              <a:t>  A good warrant may consider and respond to possible counter-arguments.</a:t>
            </a:r>
          </a:p>
        </p:txBody>
      </p:sp>
    </p:spTree>
    <p:extLst>
      <p:ext uri="{BB962C8B-B14F-4D97-AF65-F5344CB8AC3E}">
        <p14:creationId xmlns:p14="http://schemas.microsoft.com/office/powerpoint/2010/main" val="346100396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Warrant Practice</a:t>
            </a:r>
          </a:p>
        </p:txBody>
      </p:sp>
      <p:sp>
        <p:nvSpPr>
          <p:cNvPr id="3" name="Content Placeholder 2"/>
          <p:cNvSpPr>
            <a:spLocks noGrp="1"/>
          </p:cNvSpPr>
          <p:nvPr>
            <p:ph idx="1"/>
          </p:nvPr>
        </p:nvSpPr>
        <p:spPr/>
        <p:txBody>
          <a:bodyPr>
            <a:normAutofit/>
          </a:bodyPr>
          <a:lstStyle/>
          <a:p>
            <a:pPr marL="0" indent="0">
              <a:buNone/>
            </a:pPr>
            <a:r>
              <a:rPr lang="en-US" sz="3600" dirty="0">
                <a:solidFill>
                  <a:srgbClr val="000000"/>
                </a:solidFill>
              </a:rPr>
              <a:t>Claim:  People should not eat that mushroom.  </a:t>
            </a:r>
          </a:p>
          <a:p>
            <a:pPr marL="0" indent="0">
              <a:buNone/>
            </a:pPr>
            <a:endParaRPr lang="en-US" sz="3600" dirty="0">
              <a:solidFill>
                <a:srgbClr val="000000"/>
              </a:solidFill>
            </a:endParaRPr>
          </a:p>
          <a:p>
            <a:pPr marL="0" indent="0">
              <a:buNone/>
            </a:pPr>
            <a:r>
              <a:rPr lang="en-US" sz="3600" dirty="0">
                <a:solidFill>
                  <a:srgbClr val="000000"/>
                </a:solidFill>
              </a:rPr>
              <a:t>Data/Evidence:  The mushroom is poisonous.</a:t>
            </a:r>
          </a:p>
          <a:p>
            <a:pPr marL="0" indent="0">
              <a:buNone/>
            </a:pPr>
            <a:endParaRPr lang="en-US" sz="3600" dirty="0">
              <a:solidFill>
                <a:srgbClr val="000000"/>
              </a:solidFill>
            </a:endParaRPr>
          </a:p>
          <a:p>
            <a:pPr marL="0" indent="0">
              <a:buNone/>
            </a:pPr>
            <a:r>
              <a:rPr lang="en-US" sz="3600" dirty="0">
                <a:solidFill>
                  <a:srgbClr val="000000"/>
                </a:solidFill>
              </a:rPr>
              <a:t>Warrant/Rule:  Eating poisonous foods is dangerous.</a:t>
            </a:r>
          </a:p>
        </p:txBody>
      </p:sp>
    </p:spTree>
    <p:extLst>
      <p:ext uri="{BB962C8B-B14F-4D97-AF65-F5344CB8AC3E}">
        <p14:creationId xmlns:p14="http://schemas.microsoft.com/office/powerpoint/2010/main" val="972730801"/>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397000"/>
            <a:ext cx="9753600" cy="715963"/>
          </a:xfrm>
        </p:spPr>
        <p:txBody>
          <a:bodyPr>
            <a:normAutofit fontScale="90000"/>
          </a:bodyPr>
          <a:lstStyle/>
          <a:p>
            <a:pPr algn="ctr"/>
            <a:r>
              <a:rPr lang="en-US" sz="5400" dirty="0">
                <a:solidFill>
                  <a:srgbClr val="000000"/>
                </a:solidFill>
              </a:rPr>
              <a:t>Warrant Practice</a:t>
            </a:r>
          </a:p>
        </p:txBody>
      </p:sp>
      <p:sp>
        <p:nvSpPr>
          <p:cNvPr id="3" name="Content Placeholder 2"/>
          <p:cNvSpPr>
            <a:spLocks noGrp="1"/>
          </p:cNvSpPr>
          <p:nvPr>
            <p:ph idx="1"/>
          </p:nvPr>
        </p:nvSpPr>
        <p:spPr>
          <a:xfrm>
            <a:off x="1219200" y="2417763"/>
            <a:ext cx="9753600" cy="4191000"/>
          </a:xfrm>
        </p:spPr>
        <p:txBody>
          <a:bodyPr>
            <a:normAutofit/>
          </a:bodyPr>
          <a:lstStyle/>
          <a:p>
            <a:pPr marL="0" indent="0">
              <a:buNone/>
            </a:pPr>
            <a:r>
              <a:rPr lang="en-US" sz="3600" dirty="0">
                <a:solidFill>
                  <a:srgbClr val="000000"/>
                </a:solidFill>
              </a:rPr>
              <a:t>Claim:  The seniors should not elect Mike to be class president.  </a:t>
            </a:r>
          </a:p>
          <a:p>
            <a:pPr marL="0" indent="0">
              <a:buNone/>
            </a:pPr>
            <a:endParaRPr lang="en-US" sz="3600" dirty="0">
              <a:solidFill>
                <a:srgbClr val="000000"/>
              </a:solidFill>
            </a:endParaRPr>
          </a:p>
          <a:p>
            <a:pPr marL="0" indent="0">
              <a:buNone/>
            </a:pPr>
            <a:r>
              <a:rPr lang="en-US" sz="3600" dirty="0">
                <a:solidFill>
                  <a:srgbClr val="000000"/>
                </a:solidFill>
              </a:rPr>
              <a:t>Data/Evidence:  Mike is way too laid back.</a:t>
            </a:r>
          </a:p>
          <a:p>
            <a:pPr marL="0" indent="0">
              <a:buNone/>
            </a:pPr>
            <a:r>
              <a:rPr lang="en-US" sz="3600" dirty="0">
                <a:solidFill>
                  <a:srgbClr val="000000"/>
                </a:solidFill>
              </a:rPr>
              <a:t>Warrant/Rule:  Laid back people do not make good class presidents.</a:t>
            </a:r>
          </a:p>
        </p:txBody>
      </p:sp>
    </p:spTree>
    <p:extLst>
      <p:ext uri="{BB962C8B-B14F-4D97-AF65-F5344CB8AC3E}">
        <p14:creationId xmlns:p14="http://schemas.microsoft.com/office/powerpoint/2010/main" val="2326232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fade">
                                      <p:cBhvr>
                                        <p:cTn id="29" dur="1000"/>
                                        <p:tgtEl>
                                          <p:spTgt spid="3">
                                            <p:txEl>
                                              <p:pRg st="3" end="3"/>
                                            </p:txEl>
                                          </p:spTgt>
                                        </p:tgtEl>
                                      </p:cBhvr>
                                    </p:animEffect>
                                    <p:anim calcmode="lin" valueType="num">
                                      <p:cBhvr>
                                        <p:cTn id="30"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Review</a:t>
            </a:r>
          </a:p>
        </p:txBody>
      </p:sp>
      <p:sp>
        <p:nvSpPr>
          <p:cNvPr id="3" name="Content Placeholder 2"/>
          <p:cNvSpPr>
            <a:spLocks noGrp="1"/>
          </p:cNvSpPr>
          <p:nvPr>
            <p:ph idx="1"/>
          </p:nvPr>
        </p:nvSpPr>
        <p:spPr/>
        <p:txBody>
          <a:bodyPr>
            <a:normAutofit/>
          </a:bodyPr>
          <a:lstStyle/>
          <a:p>
            <a:pPr marL="0" indent="0">
              <a:buNone/>
            </a:pPr>
            <a:r>
              <a:rPr lang="el-GR" sz="3600" dirty="0">
                <a:solidFill>
                  <a:srgbClr val="000000"/>
                </a:solidFill>
              </a:rPr>
              <a:t>Ω</a:t>
            </a:r>
            <a:r>
              <a:rPr lang="en-US" sz="3600" dirty="0">
                <a:solidFill>
                  <a:srgbClr val="000000"/>
                </a:solidFill>
              </a:rPr>
              <a:t>  A claim is made.</a:t>
            </a:r>
          </a:p>
          <a:p>
            <a:pPr marL="0" indent="0">
              <a:buNone/>
            </a:pPr>
            <a:r>
              <a:rPr lang="el-GR" sz="3600" dirty="0">
                <a:solidFill>
                  <a:srgbClr val="000000"/>
                </a:solidFill>
              </a:rPr>
              <a:t>Ω</a:t>
            </a:r>
            <a:r>
              <a:rPr lang="en-US" sz="3600" dirty="0">
                <a:solidFill>
                  <a:srgbClr val="000000"/>
                </a:solidFill>
              </a:rPr>
              <a:t>  Evidence is produced in the form of logical facts.</a:t>
            </a:r>
          </a:p>
          <a:p>
            <a:pPr marL="0" indent="0">
              <a:buNone/>
            </a:pPr>
            <a:r>
              <a:rPr lang="el-GR" sz="3600" dirty="0">
                <a:solidFill>
                  <a:srgbClr val="000000"/>
                </a:solidFill>
              </a:rPr>
              <a:t>Ω</a:t>
            </a:r>
            <a:r>
              <a:rPr lang="en-US" sz="3600" dirty="0">
                <a:solidFill>
                  <a:srgbClr val="000000"/>
                </a:solidFill>
              </a:rPr>
              <a:t>  The </a:t>
            </a:r>
            <a:r>
              <a:rPr lang="en-US" sz="3600" b="1" u="sng" dirty="0">
                <a:solidFill>
                  <a:srgbClr val="000000"/>
                </a:solidFill>
              </a:rPr>
              <a:t>Warrant</a:t>
            </a:r>
            <a:r>
              <a:rPr lang="en-US" sz="3600" dirty="0">
                <a:solidFill>
                  <a:srgbClr val="000000"/>
                </a:solidFill>
              </a:rPr>
              <a:t> connects the </a:t>
            </a:r>
            <a:r>
              <a:rPr lang="en-US" sz="3600" b="1" u="sng" dirty="0">
                <a:solidFill>
                  <a:srgbClr val="000000"/>
                </a:solidFill>
              </a:rPr>
              <a:t>Evidence/Data</a:t>
            </a:r>
            <a:r>
              <a:rPr lang="en-US" sz="3600" dirty="0">
                <a:solidFill>
                  <a:srgbClr val="000000"/>
                </a:solidFill>
              </a:rPr>
              <a:t> to the </a:t>
            </a:r>
            <a:r>
              <a:rPr lang="en-US" sz="3600" b="1" u="sng" dirty="0">
                <a:solidFill>
                  <a:srgbClr val="000000"/>
                </a:solidFill>
              </a:rPr>
              <a:t>Claim</a:t>
            </a:r>
            <a:r>
              <a:rPr lang="en-US" sz="3600" dirty="0">
                <a:solidFill>
                  <a:srgbClr val="000000"/>
                </a:solidFill>
              </a:rPr>
              <a:t>.</a:t>
            </a:r>
          </a:p>
        </p:txBody>
      </p:sp>
    </p:spTree>
    <p:extLst>
      <p:ext uri="{BB962C8B-B14F-4D97-AF65-F5344CB8AC3E}">
        <p14:creationId xmlns:p14="http://schemas.microsoft.com/office/powerpoint/2010/main" val="34585785"/>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1193801" y="-25400"/>
            <a:ext cx="8230527" cy="1295400"/>
          </a:xfrm>
        </p:spPr>
        <p:txBody>
          <a:bodyPr/>
          <a:lstStyle/>
          <a:p>
            <a:pPr eaLnBrk="1" hangingPunct="1">
              <a:defRPr/>
            </a:pPr>
            <a:r>
              <a:rPr lang="en-US" dirty="0" smtClean="0">
                <a:solidFill>
                  <a:srgbClr val="000000"/>
                </a:solidFill>
                <a:effectLst>
                  <a:outerShdw blurRad="38100" dist="38100" dir="2700000" algn="tl">
                    <a:srgbClr val="C0C0C0"/>
                  </a:outerShdw>
                </a:effectLst>
              </a:rPr>
              <a:t>What is an Argument?</a:t>
            </a:r>
          </a:p>
        </p:txBody>
      </p:sp>
      <p:sp>
        <p:nvSpPr>
          <p:cNvPr id="4099" name="Rectangle 3"/>
          <p:cNvSpPr>
            <a:spLocks noGrp="1" noChangeArrowheads="1"/>
          </p:cNvSpPr>
          <p:nvPr>
            <p:ph type="body" idx="1"/>
          </p:nvPr>
        </p:nvSpPr>
        <p:spPr>
          <a:xfrm>
            <a:off x="203200" y="2260600"/>
            <a:ext cx="11684000" cy="4191000"/>
          </a:xfrm>
        </p:spPr>
        <p:txBody>
          <a:bodyPr/>
          <a:lstStyle/>
          <a:p>
            <a:pPr eaLnBrk="1" hangingPunct="1">
              <a:lnSpc>
                <a:spcPct val="90000"/>
              </a:lnSpc>
            </a:pPr>
            <a:r>
              <a:rPr lang="en-US" altLang="en-US" dirty="0" smtClean="0">
                <a:solidFill>
                  <a:srgbClr val="000000"/>
                </a:solidFill>
                <a:latin typeface="Palatino" pitchFamily="18" charset="0"/>
              </a:rPr>
              <a:t>Although you should feel passionate about your topic, arguments are supposed to be intellectual activities not dog fights. </a:t>
            </a:r>
          </a:p>
          <a:p>
            <a:pPr eaLnBrk="1" hangingPunct="1">
              <a:lnSpc>
                <a:spcPct val="90000"/>
              </a:lnSpc>
            </a:pPr>
            <a:r>
              <a:rPr lang="en-US" altLang="en-US" dirty="0" smtClean="0">
                <a:solidFill>
                  <a:srgbClr val="000000"/>
                </a:solidFill>
                <a:latin typeface="Palatino" pitchFamily="18" charset="0"/>
              </a:rPr>
              <a:t>However, an argument does involve two opposing points of view. </a:t>
            </a:r>
          </a:p>
          <a:p>
            <a:pPr eaLnBrk="1" hangingPunct="1">
              <a:lnSpc>
                <a:spcPct val="90000"/>
              </a:lnSpc>
            </a:pPr>
            <a:r>
              <a:rPr lang="en-US" altLang="en-US" dirty="0" smtClean="0">
                <a:solidFill>
                  <a:srgbClr val="000000"/>
                </a:solidFill>
                <a:latin typeface="Palatino" pitchFamily="18" charset="0"/>
              </a:rPr>
              <a:t>This means that you must include the opposing side, even if only briefly. </a:t>
            </a:r>
          </a:p>
        </p:txBody>
      </p:sp>
    </p:spTree>
    <p:extLst>
      <p:ext uri="{BB962C8B-B14F-4D97-AF65-F5344CB8AC3E}">
        <p14:creationId xmlns:p14="http://schemas.microsoft.com/office/powerpoint/2010/main" val="1650701302"/>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11200" y="685800"/>
            <a:ext cx="10261600" cy="1447800"/>
          </a:xfrm>
          <a:solidFill>
            <a:schemeClr val="bg1"/>
          </a:solidFill>
        </p:spPr>
        <p:txBody>
          <a:bodyPr>
            <a:normAutofit/>
          </a:bodyPr>
          <a:lstStyle/>
          <a:p>
            <a:pPr algn="ctr"/>
            <a:r>
              <a:rPr lang="en-US" dirty="0" smtClean="0">
                <a:solidFill>
                  <a:srgbClr val="000000"/>
                </a:solidFill>
              </a:rPr>
              <a:t>Read the paragraph and find the CDW</a:t>
            </a:r>
            <a:endParaRPr lang="en-US" dirty="0">
              <a:solidFill>
                <a:srgbClr val="000000"/>
              </a:solidFill>
            </a:endParaRPr>
          </a:p>
        </p:txBody>
      </p:sp>
      <p:sp>
        <p:nvSpPr>
          <p:cNvPr id="3" name="Content Placeholder 2"/>
          <p:cNvSpPr>
            <a:spLocks noGrp="1"/>
          </p:cNvSpPr>
          <p:nvPr>
            <p:ph idx="1"/>
          </p:nvPr>
        </p:nvSpPr>
        <p:spPr/>
        <p:txBody>
          <a:bodyPr>
            <a:normAutofit/>
          </a:bodyPr>
          <a:lstStyle/>
          <a:p>
            <a:pPr marL="0" indent="0">
              <a:buNone/>
            </a:pPr>
            <a:r>
              <a:rPr lang="en-US" sz="3600" dirty="0">
                <a:solidFill>
                  <a:srgbClr val="000000"/>
                </a:solidFill>
              </a:rPr>
              <a:t>Students are not going to do well on the test Very few students studied.  Most of the time, when students don’t study, their grades suffer.</a:t>
            </a:r>
          </a:p>
        </p:txBody>
      </p:sp>
    </p:spTree>
    <p:extLst>
      <p:ext uri="{BB962C8B-B14F-4D97-AF65-F5344CB8AC3E}">
        <p14:creationId xmlns:p14="http://schemas.microsoft.com/office/powerpoint/2010/main" val="90506129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0" y="787400"/>
            <a:ext cx="10668000" cy="1651000"/>
          </a:xfrm>
          <a:solidFill>
            <a:schemeClr val="bg1"/>
          </a:solidFill>
        </p:spPr>
        <p:txBody>
          <a:bodyPr>
            <a:normAutofit/>
          </a:bodyPr>
          <a:lstStyle/>
          <a:p>
            <a:pPr algn="ctr"/>
            <a:r>
              <a:rPr lang="en-US" dirty="0" smtClean="0">
                <a:solidFill>
                  <a:srgbClr val="000000"/>
                </a:solidFill>
              </a:rPr>
              <a:t>Read the paragraph and find the CDW</a:t>
            </a:r>
            <a:endParaRPr lang="en-US" dirty="0">
              <a:solidFill>
                <a:srgbClr val="000000"/>
              </a:solidFill>
            </a:endParaRPr>
          </a:p>
        </p:txBody>
      </p:sp>
      <p:sp>
        <p:nvSpPr>
          <p:cNvPr id="3" name="Content Placeholder 2"/>
          <p:cNvSpPr>
            <a:spLocks noGrp="1"/>
          </p:cNvSpPr>
          <p:nvPr>
            <p:ph idx="1"/>
          </p:nvPr>
        </p:nvSpPr>
        <p:spPr/>
        <p:txBody>
          <a:bodyPr>
            <a:normAutofit/>
          </a:bodyPr>
          <a:lstStyle/>
          <a:p>
            <a:pPr marL="0" indent="0">
              <a:buNone/>
            </a:pPr>
            <a:r>
              <a:rPr lang="en-US" sz="3600" dirty="0">
                <a:solidFill>
                  <a:srgbClr val="000000"/>
                </a:solidFill>
              </a:rPr>
              <a:t>Since it is raining today, Jane should take her umbrella.  The umbrella will keep her dry.</a:t>
            </a:r>
          </a:p>
        </p:txBody>
      </p:sp>
    </p:spTree>
    <p:extLst>
      <p:ext uri="{BB962C8B-B14F-4D97-AF65-F5344CB8AC3E}">
        <p14:creationId xmlns:p14="http://schemas.microsoft.com/office/powerpoint/2010/main" val="1139483756"/>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5400" dirty="0">
                <a:solidFill>
                  <a:srgbClr val="000000"/>
                </a:solidFill>
              </a:rPr>
              <a:t>CDW Paragraphs</a:t>
            </a:r>
          </a:p>
        </p:txBody>
      </p:sp>
      <p:sp>
        <p:nvSpPr>
          <p:cNvPr id="3" name="Content Placeholder 2"/>
          <p:cNvSpPr>
            <a:spLocks noGrp="1"/>
          </p:cNvSpPr>
          <p:nvPr>
            <p:ph idx="1"/>
          </p:nvPr>
        </p:nvSpPr>
        <p:spPr/>
        <p:txBody>
          <a:bodyPr>
            <a:normAutofit/>
          </a:bodyPr>
          <a:lstStyle/>
          <a:p>
            <a:pPr marL="0" indent="0">
              <a:buNone/>
            </a:pPr>
            <a:r>
              <a:rPr lang="en-US" sz="3600" dirty="0">
                <a:solidFill>
                  <a:srgbClr val="000000"/>
                </a:solidFill>
              </a:rPr>
              <a:t>1.  Claim</a:t>
            </a:r>
          </a:p>
          <a:p>
            <a:pPr marL="0" indent="0">
              <a:buNone/>
            </a:pPr>
            <a:r>
              <a:rPr lang="en-US" sz="3600" dirty="0">
                <a:solidFill>
                  <a:srgbClr val="000000"/>
                </a:solidFill>
              </a:rPr>
              <a:t>2.  Introduce first piece of evidence (cite if needed)</a:t>
            </a:r>
          </a:p>
          <a:p>
            <a:pPr marL="0" indent="0">
              <a:buNone/>
            </a:pPr>
            <a:r>
              <a:rPr lang="en-US" sz="3600" dirty="0">
                <a:solidFill>
                  <a:srgbClr val="000000"/>
                </a:solidFill>
              </a:rPr>
              <a:t>3. Warrant</a:t>
            </a:r>
          </a:p>
          <a:p>
            <a:pPr marL="0" indent="0">
              <a:buNone/>
            </a:pPr>
            <a:r>
              <a:rPr lang="en-US" sz="3600" dirty="0">
                <a:solidFill>
                  <a:srgbClr val="000000"/>
                </a:solidFill>
              </a:rPr>
              <a:t>4.  Transition and second pieces of evidence (cite if needed)</a:t>
            </a:r>
          </a:p>
          <a:p>
            <a:pPr marL="0" indent="0">
              <a:buNone/>
            </a:pPr>
            <a:r>
              <a:rPr lang="en-US" sz="3600" dirty="0">
                <a:solidFill>
                  <a:srgbClr val="000000"/>
                </a:solidFill>
              </a:rPr>
              <a:t>5.  Warrant</a:t>
            </a:r>
          </a:p>
          <a:p>
            <a:pPr marL="0" indent="0">
              <a:buNone/>
            </a:pPr>
            <a:r>
              <a:rPr lang="en-US" sz="3600" dirty="0">
                <a:solidFill>
                  <a:srgbClr val="000000"/>
                </a:solidFill>
              </a:rPr>
              <a:t>6.  More evidence or conclusion</a:t>
            </a:r>
          </a:p>
        </p:txBody>
      </p:sp>
    </p:spTree>
    <p:extLst>
      <p:ext uri="{BB962C8B-B14F-4D97-AF65-F5344CB8AC3E}">
        <p14:creationId xmlns:p14="http://schemas.microsoft.com/office/powerpoint/2010/main" val="1432812802"/>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1" end="1"/>
                                            </p:txEl>
                                          </p:spTgt>
                                        </p:tgtEl>
                                        <p:attrNameLst>
                                          <p:attrName>style.visibility</p:attrName>
                                        </p:attrNameLst>
                                      </p:cBhvr>
                                      <p:to>
                                        <p:strVal val="visible"/>
                                      </p:to>
                                    </p:set>
                                    <p:animEffect transition="in" filter="fade">
                                      <p:cBhvr>
                                        <p:cTn id="22" dur="1000"/>
                                        <p:tgtEl>
                                          <p:spTgt spid="3">
                                            <p:txEl>
                                              <p:pRg st="1" end="1"/>
                                            </p:txEl>
                                          </p:spTgt>
                                        </p:tgtEl>
                                      </p:cBhvr>
                                    </p:animEffect>
                                    <p:anim calcmode="lin" valueType="num">
                                      <p:cBhvr>
                                        <p:cTn id="2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animEffect transition="in" filter="fade">
                                      <p:cBhvr>
                                        <p:cTn id="29" dur="1000"/>
                                        <p:tgtEl>
                                          <p:spTgt spid="3">
                                            <p:txEl>
                                              <p:pRg st="2" end="2"/>
                                            </p:txEl>
                                          </p:spTgt>
                                        </p:tgtEl>
                                      </p:cBhvr>
                                    </p:animEffect>
                                    <p:anim calcmode="lin" valueType="num">
                                      <p:cBhvr>
                                        <p:cTn id="30"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3" end="3"/>
                                            </p:txEl>
                                          </p:spTgt>
                                        </p:tgtEl>
                                        <p:attrNameLst>
                                          <p:attrName>style.visibility</p:attrName>
                                        </p:attrNameLst>
                                      </p:cBhvr>
                                      <p:to>
                                        <p:strVal val="visible"/>
                                      </p:to>
                                    </p:set>
                                    <p:animEffect transition="in" filter="fade">
                                      <p:cBhvr>
                                        <p:cTn id="36" dur="1000"/>
                                        <p:tgtEl>
                                          <p:spTgt spid="3">
                                            <p:txEl>
                                              <p:pRg st="3" end="3"/>
                                            </p:txEl>
                                          </p:spTgt>
                                        </p:tgtEl>
                                      </p:cBhvr>
                                    </p:animEffect>
                                    <p:anim calcmode="lin" valueType="num">
                                      <p:cBhvr>
                                        <p:cTn id="37"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5" end="5"/>
                                            </p:txEl>
                                          </p:spTgt>
                                        </p:tgtEl>
                                        <p:attrNameLst>
                                          <p:attrName>style.visibility</p:attrName>
                                        </p:attrNameLst>
                                      </p:cBhvr>
                                      <p:to>
                                        <p:strVal val="visible"/>
                                      </p:to>
                                    </p:set>
                                    <p:animEffect transition="in" filter="fade">
                                      <p:cBhvr>
                                        <p:cTn id="50" dur="1000"/>
                                        <p:tgtEl>
                                          <p:spTgt spid="3">
                                            <p:txEl>
                                              <p:pRg st="5" end="5"/>
                                            </p:txEl>
                                          </p:spTgt>
                                        </p:tgtEl>
                                      </p:cBhvr>
                                    </p:animEffect>
                                    <p:anim calcmode="lin" valueType="num">
                                      <p:cBhvr>
                                        <p:cTn id="51"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84200"/>
            <a:ext cx="9753600" cy="715963"/>
          </a:xfrm>
          <a:solidFill>
            <a:schemeClr val="bg1"/>
          </a:solidFill>
        </p:spPr>
        <p:txBody>
          <a:bodyPr>
            <a:normAutofit fontScale="90000"/>
          </a:bodyPr>
          <a:lstStyle/>
          <a:p>
            <a:pPr algn="ctr"/>
            <a:r>
              <a:rPr lang="en-US" sz="5400" dirty="0">
                <a:solidFill>
                  <a:srgbClr val="000000"/>
                </a:solidFill>
              </a:rPr>
              <a:t>Stephen E. Toulmin</a:t>
            </a:r>
          </a:p>
        </p:txBody>
      </p:sp>
      <p:sp>
        <p:nvSpPr>
          <p:cNvPr id="3" name="Content Placeholder 2"/>
          <p:cNvSpPr>
            <a:spLocks noGrp="1"/>
          </p:cNvSpPr>
          <p:nvPr>
            <p:ph sz="half" idx="1"/>
          </p:nvPr>
        </p:nvSpPr>
        <p:spPr/>
        <p:txBody>
          <a:bodyPr>
            <a:normAutofit/>
          </a:bodyPr>
          <a:lstStyle/>
          <a:p>
            <a:r>
              <a:rPr lang="en-US" dirty="0" smtClean="0">
                <a:solidFill>
                  <a:srgbClr val="000000"/>
                </a:solidFill>
              </a:rPr>
              <a:t>He was born in England in 1922.</a:t>
            </a:r>
          </a:p>
          <a:p>
            <a:r>
              <a:rPr lang="en-US" dirty="0" smtClean="0">
                <a:solidFill>
                  <a:srgbClr val="000000"/>
                </a:solidFill>
              </a:rPr>
              <a:t>He was a philosopher and rhetorical theorist.</a:t>
            </a:r>
          </a:p>
          <a:p>
            <a:r>
              <a:rPr lang="en-US" dirty="0" smtClean="0">
                <a:solidFill>
                  <a:srgbClr val="000000"/>
                </a:solidFill>
              </a:rPr>
              <a:t>He taught at USC from 1993-2009.</a:t>
            </a:r>
          </a:p>
          <a:p>
            <a:r>
              <a:rPr lang="en-US" dirty="0" smtClean="0">
                <a:solidFill>
                  <a:srgbClr val="000000"/>
                </a:solidFill>
              </a:rPr>
              <a:t>In 1958, he offered his model of argumentation: a way to compare “truths.”</a:t>
            </a:r>
            <a:endParaRPr lang="en-US" dirty="0">
              <a:solidFill>
                <a:srgbClr val="000000"/>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721600" y="2133601"/>
            <a:ext cx="2743200" cy="3428999"/>
          </a:xfrm>
        </p:spPr>
      </p:pic>
    </p:spTree>
    <p:extLst>
      <p:ext uri="{BB962C8B-B14F-4D97-AF65-F5344CB8AC3E}">
        <p14:creationId xmlns:p14="http://schemas.microsoft.com/office/powerpoint/2010/main" val="1942350207"/>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animEffect transition="in" filter="fade">
                                      <p:cBhvr>
                                        <p:cTn id="27" dur="1000"/>
                                        <p:tgtEl>
                                          <p:spTgt spid="3">
                                            <p:txEl>
                                              <p:pRg st="1" end="1"/>
                                            </p:txEl>
                                          </p:spTgt>
                                        </p:tgtEl>
                                      </p:cBhvr>
                                    </p:animEffect>
                                    <p:anim calcmode="lin" valueType="num">
                                      <p:cBhvr>
                                        <p:cTn id="2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2" end="2"/>
                                            </p:txEl>
                                          </p:spTgt>
                                        </p:tgtEl>
                                        <p:attrNameLst>
                                          <p:attrName>style.visibility</p:attrName>
                                        </p:attrNameLst>
                                      </p:cBhvr>
                                      <p:to>
                                        <p:strVal val="visible"/>
                                      </p:to>
                                    </p:set>
                                    <p:animEffect transition="in" filter="fade">
                                      <p:cBhvr>
                                        <p:cTn id="34" dur="1000"/>
                                        <p:tgtEl>
                                          <p:spTgt spid="3">
                                            <p:txEl>
                                              <p:pRg st="2" end="2"/>
                                            </p:txEl>
                                          </p:spTgt>
                                        </p:tgtEl>
                                      </p:cBhvr>
                                    </p:animEffect>
                                    <p:anim calcmode="lin" valueType="num">
                                      <p:cBhvr>
                                        <p:cTn id="35"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42" presetClass="entr" presetSubtype="0" fill="hold" nodeType="clickEffect">
                                  <p:stCondLst>
                                    <p:cond delay="0"/>
                                  </p:stCondLst>
                                  <p:childTnLst>
                                    <p:set>
                                      <p:cBhvr>
                                        <p:cTn id="40" dur="1" fill="hold">
                                          <p:stCondLst>
                                            <p:cond delay="0"/>
                                          </p:stCondLst>
                                        </p:cTn>
                                        <p:tgtEl>
                                          <p:spTgt spid="3">
                                            <p:txEl>
                                              <p:pRg st="3" end="3"/>
                                            </p:txEl>
                                          </p:spTgt>
                                        </p:tgtEl>
                                        <p:attrNameLst>
                                          <p:attrName>style.visibility</p:attrName>
                                        </p:attrNameLst>
                                      </p:cBhvr>
                                      <p:to>
                                        <p:strVal val="visible"/>
                                      </p:to>
                                    </p:set>
                                    <p:animEffect transition="in" filter="fade">
                                      <p:cBhvr>
                                        <p:cTn id="41" dur="1000"/>
                                        <p:tgtEl>
                                          <p:spTgt spid="3">
                                            <p:txEl>
                                              <p:pRg st="3" end="3"/>
                                            </p:txEl>
                                          </p:spTgt>
                                        </p:tgtEl>
                                      </p:cBhvr>
                                    </p:animEffect>
                                    <p:anim calcmode="lin" valueType="num">
                                      <p:cBhvr>
                                        <p:cTn id="42"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43"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22400" y="279400"/>
            <a:ext cx="9753600" cy="715963"/>
          </a:xfrm>
          <a:solidFill>
            <a:schemeClr val="bg1"/>
          </a:solidFill>
        </p:spPr>
        <p:txBody>
          <a:bodyPr>
            <a:normAutofit fontScale="90000"/>
          </a:bodyPr>
          <a:lstStyle/>
          <a:p>
            <a:pPr algn="ctr"/>
            <a:r>
              <a:rPr lang="en-US" sz="4800" dirty="0">
                <a:solidFill>
                  <a:srgbClr val="000000"/>
                </a:solidFill>
              </a:rPr>
              <a:t>Elements of an Argument</a:t>
            </a:r>
          </a:p>
        </p:txBody>
      </p:sp>
      <p:sp>
        <p:nvSpPr>
          <p:cNvPr id="3" name="TextBox 2"/>
          <p:cNvSpPr txBox="1"/>
          <p:nvPr/>
        </p:nvSpPr>
        <p:spPr>
          <a:xfrm>
            <a:off x="2336800" y="1295401"/>
            <a:ext cx="7924800" cy="5078313"/>
          </a:xfrm>
          <a:prstGeom prst="rect">
            <a:avLst/>
          </a:prstGeom>
          <a:noFill/>
        </p:spPr>
        <p:txBody>
          <a:bodyPr wrap="square" rtlCol="0">
            <a:spAutoFit/>
          </a:bodyPr>
          <a:lstStyle/>
          <a:p>
            <a:r>
              <a:rPr lang="en-US" sz="3600" dirty="0">
                <a:solidFill>
                  <a:srgbClr val="000000"/>
                </a:solidFill>
              </a:rPr>
              <a:t>According to Stephen Toulmin, arguments are composed of three main elements:</a:t>
            </a:r>
          </a:p>
          <a:p>
            <a:endParaRPr lang="en-US" sz="3600" dirty="0">
              <a:solidFill>
                <a:srgbClr val="000000"/>
              </a:solidFill>
            </a:endParaRPr>
          </a:p>
          <a:p>
            <a:r>
              <a:rPr lang="en-US" sz="3600" dirty="0">
                <a:solidFill>
                  <a:srgbClr val="000000"/>
                </a:solidFill>
              </a:rPr>
              <a:t>Ω  Claims</a:t>
            </a:r>
          </a:p>
          <a:p>
            <a:endParaRPr lang="en-US" sz="3600" dirty="0">
              <a:solidFill>
                <a:srgbClr val="000000"/>
              </a:solidFill>
            </a:endParaRPr>
          </a:p>
          <a:p>
            <a:r>
              <a:rPr lang="en-US" sz="3600" dirty="0">
                <a:solidFill>
                  <a:srgbClr val="000000"/>
                </a:solidFill>
              </a:rPr>
              <a:t>Ω  Data/Evidence</a:t>
            </a:r>
          </a:p>
          <a:p>
            <a:endParaRPr lang="en-US" sz="3600" dirty="0">
              <a:solidFill>
                <a:srgbClr val="000000"/>
              </a:solidFill>
            </a:endParaRPr>
          </a:p>
          <a:p>
            <a:r>
              <a:rPr lang="en-US" sz="3600" dirty="0">
                <a:solidFill>
                  <a:srgbClr val="000000"/>
                </a:solidFill>
              </a:rPr>
              <a:t>Ω  Warrants</a:t>
            </a:r>
          </a:p>
        </p:txBody>
      </p:sp>
    </p:spTree>
    <p:extLst>
      <p:ext uri="{BB962C8B-B14F-4D97-AF65-F5344CB8AC3E}">
        <p14:creationId xmlns:p14="http://schemas.microsoft.com/office/powerpoint/2010/main" val="328814081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2" presetClass="entr" presetSubtype="4"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 calcmode="lin" valueType="num">
                                      <p:cBhvr additive="base">
                                        <p:cTn id="15"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Effect transition="in" filter="fade">
                                      <p:cBhvr>
                                        <p:cTn id="21" dur="1000"/>
                                        <p:tgtEl>
                                          <p:spTgt spid="3">
                                            <p:txEl>
                                              <p:pRg st="2" end="2"/>
                                            </p:txEl>
                                          </p:spTgt>
                                        </p:tgtEl>
                                      </p:cBhvr>
                                    </p:animEffect>
                                    <p:anim calcmode="lin" valueType="num">
                                      <p:cBhvr>
                                        <p:cTn id="22"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Effect transition="in" filter="fade">
                                      <p:cBhvr>
                                        <p:cTn id="28" dur="1000"/>
                                        <p:tgtEl>
                                          <p:spTgt spid="3">
                                            <p:txEl>
                                              <p:pRg st="4" end="4"/>
                                            </p:txEl>
                                          </p:spTgt>
                                        </p:tgtEl>
                                      </p:cBhvr>
                                    </p:animEffect>
                                    <p:anim calcmode="lin" valueType="num">
                                      <p:cBhvr>
                                        <p:cTn id="29"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889000"/>
            <a:ext cx="9753600" cy="715963"/>
          </a:xfrm>
          <a:solidFill>
            <a:schemeClr val="bg1"/>
          </a:solidFill>
        </p:spPr>
        <p:txBody>
          <a:bodyPr>
            <a:normAutofit fontScale="90000"/>
          </a:bodyPr>
          <a:lstStyle/>
          <a:p>
            <a:pPr algn="ctr"/>
            <a:r>
              <a:rPr lang="en-US" sz="4800" dirty="0">
                <a:solidFill>
                  <a:srgbClr val="000000"/>
                </a:solidFill>
              </a:rPr>
              <a:t>What is claim, data, warrant?</a:t>
            </a:r>
          </a:p>
        </p:txBody>
      </p:sp>
      <p:sp>
        <p:nvSpPr>
          <p:cNvPr id="3" name="TextBox 2"/>
          <p:cNvSpPr txBox="1"/>
          <p:nvPr/>
        </p:nvSpPr>
        <p:spPr>
          <a:xfrm>
            <a:off x="304800" y="1752602"/>
            <a:ext cx="11277600" cy="3539430"/>
          </a:xfrm>
          <a:prstGeom prst="rect">
            <a:avLst/>
          </a:prstGeom>
          <a:noFill/>
        </p:spPr>
        <p:txBody>
          <a:bodyPr wrap="square" rtlCol="0">
            <a:spAutoFit/>
          </a:bodyPr>
          <a:lstStyle/>
          <a:p>
            <a:r>
              <a:rPr lang="el-GR" sz="2800" dirty="0">
                <a:solidFill>
                  <a:srgbClr val="000000"/>
                </a:solidFill>
              </a:rPr>
              <a:t>Ω</a:t>
            </a:r>
            <a:r>
              <a:rPr lang="en-US" sz="2800" dirty="0">
                <a:solidFill>
                  <a:srgbClr val="000000"/>
                </a:solidFill>
              </a:rPr>
              <a:t>  Claim, data, warrant (CDW) is a formal and logical writing style.</a:t>
            </a:r>
          </a:p>
          <a:p>
            <a:endParaRPr lang="en-US" sz="2800" dirty="0">
              <a:solidFill>
                <a:srgbClr val="000000"/>
              </a:solidFill>
            </a:endParaRPr>
          </a:p>
          <a:p>
            <a:r>
              <a:rPr lang="en-US" sz="2800" dirty="0">
                <a:solidFill>
                  <a:srgbClr val="000000"/>
                </a:solidFill>
              </a:rPr>
              <a:t>Ω  CDW helps you PROVE your thoughts in a logical way using evidence.</a:t>
            </a:r>
          </a:p>
          <a:p>
            <a:endParaRPr lang="en-US" sz="2800" dirty="0">
              <a:solidFill>
                <a:srgbClr val="000000"/>
              </a:solidFill>
            </a:endParaRPr>
          </a:p>
          <a:p>
            <a:r>
              <a:rPr lang="en-US" sz="2800" dirty="0">
                <a:solidFill>
                  <a:srgbClr val="000000"/>
                </a:solidFill>
              </a:rPr>
              <a:t>Ω  It also can be used for answering open response questions, discussion questions, or writing paragraphs &amp; essays.</a:t>
            </a:r>
          </a:p>
          <a:p>
            <a:endParaRPr lang="en-US" sz="2800" dirty="0">
              <a:solidFill>
                <a:srgbClr val="000000"/>
              </a:solidFill>
            </a:endParaRPr>
          </a:p>
          <a:p>
            <a:r>
              <a:rPr lang="en-US" sz="2800" dirty="0">
                <a:solidFill>
                  <a:srgbClr val="000000"/>
                </a:solidFill>
              </a:rPr>
              <a:t>Ω  You can use it in any class.</a:t>
            </a:r>
          </a:p>
        </p:txBody>
      </p:sp>
    </p:spTree>
    <p:extLst>
      <p:ext uri="{BB962C8B-B14F-4D97-AF65-F5344CB8AC3E}">
        <p14:creationId xmlns:p14="http://schemas.microsoft.com/office/powerpoint/2010/main" val="1945412918"/>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42" presetClass="entr" presetSubtype="0" fill="hold"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fade">
                                      <p:cBhvr>
                                        <p:cTn id="15" dur="1000"/>
                                        <p:tgtEl>
                                          <p:spTgt spid="3">
                                            <p:txEl>
                                              <p:pRg st="0" end="0"/>
                                            </p:txEl>
                                          </p:spTgt>
                                        </p:tgtEl>
                                      </p:cBhvr>
                                    </p:animEffect>
                                    <p:anim calcmode="lin" valueType="num">
                                      <p:cBhvr>
                                        <p:cTn id="16"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7"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42"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fade">
                                      <p:cBhvr>
                                        <p:cTn id="22" dur="1000"/>
                                        <p:tgtEl>
                                          <p:spTgt spid="3">
                                            <p:txEl>
                                              <p:pRg st="2" end="2"/>
                                            </p:txEl>
                                          </p:spTgt>
                                        </p:tgtEl>
                                      </p:cBhvr>
                                    </p:animEffect>
                                    <p:anim calcmode="lin" valueType="num">
                                      <p:cBhvr>
                                        <p:cTn id="2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4"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Effect transition="in" filter="fade">
                                      <p:cBhvr>
                                        <p:cTn id="29" dur="1000"/>
                                        <p:tgtEl>
                                          <p:spTgt spid="3">
                                            <p:txEl>
                                              <p:pRg st="4" end="4"/>
                                            </p:txEl>
                                          </p:spTgt>
                                        </p:tgtEl>
                                      </p:cBhvr>
                                    </p:animEffect>
                                    <p:anim calcmode="lin" valueType="num">
                                      <p:cBhvr>
                                        <p:cTn id="30"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95400" y="482600"/>
            <a:ext cx="9753600" cy="715963"/>
          </a:xfrm>
          <a:solidFill>
            <a:schemeClr val="bg1"/>
          </a:solidFill>
        </p:spPr>
        <p:txBody>
          <a:bodyPr>
            <a:normAutofit fontScale="90000"/>
          </a:bodyPr>
          <a:lstStyle/>
          <a:p>
            <a:pPr algn="ctr"/>
            <a:r>
              <a:rPr lang="en-US" sz="4800" dirty="0">
                <a:solidFill>
                  <a:srgbClr val="000000"/>
                </a:solidFill>
              </a:rPr>
              <a:t>What is claim, data, warrant?</a:t>
            </a:r>
          </a:p>
        </p:txBody>
      </p:sp>
      <p:sp>
        <p:nvSpPr>
          <p:cNvPr id="3" name="TextBox 2"/>
          <p:cNvSpPr txBox="1"/>
          <p:nvPr/>
        </p:nvSpPr>
        <p:spPr>
          <a:xfrm>
            <a:off x="1460500" y="2209800"/>
            <a:ext cx="9423400" cy="4031873"/>
          </a:xfrm>
          <a:prstGeom prst="rect">
            <a:avLst/>
          </a:prstGeom>
          <a:noFill/>
        </p:spPr>
        <p:txBody>
          <a:bodyPr wrap="square" rtlCol="0">
            <a:spAutoFit/>
          </a:bodyPr>
          <a:lstStyle/>
          <a:p>
            <a:r>
              <a:rPr lang="en-US" sz="3200" dirty="0">
                <a:solidFill>
                  <a:srgbClr val="000000"/>
                </a:solidFill>
              </a:rPr>
              <a:t>It is what you already know how to do with writing:</a:t>
            </a:r>
          </a:p>
          <a:p>
            <a:endParaRPr lang="en-US" sz="3200" dirty="0">
              <a:solidFill>
                <a:srgbClr val="000000"/>
              </a:solidFill>
            </a:endParaRPr>
          </a:p>
          <a:p>
            <a:r>
              <a:rPr lang="el-GR" sz="3200" dirty="0">
                <a:solidFill>
                  <a:srgbClr val="000000"/>
                </a:solidFill>
              </a:rPr>
              <a:t>Ω</a:t>
            </a:r>
            <a:r>
              <a:rPr lang="en-US" sz="3200" dirty="0">
                <a:solidFill>
                  <a:srgbClr val="000000"/>
                </a:solidFill>
              </a:rPr>
              <a:t>  Claim – a thesis about a topic</a:t>
            </a:r>
          </a:p>
          <a:p>
            <a:endParaRPr lang="en-US" sz="3200" dirty="0">
              <a:solidFill>
                <a:srgbClr val="000000"/>
              </a:solidFill>
            </a:endParaRPr>
          </a:p>
          <a:p>
            <a:r>
              <a:rPr lang="en-US" sz="3200" dirty="0">
                <a:solidFill>
                  <a:srgbClr val="000000"/>
                </a:solidFill>
              </a:rPr>
              <a:t>Ω  Data – the support (evidence) about a topic</a:t>
            </a:r>
          </a:p>
          <a:p>
            <a:endParaRPr lang="en-US" sz="3200" dirty="0">
              <a:solidFill>
                <a:srgbClr val="000000"/>
              </a:solidFill>
            </a:endParaRPr>
          </a:p>
          <a:p>
            <a:r>
              <a:rPr lang="en-US" sz="3200" dirty="0">
                <a:solidFill>
                  <a:srgbClr val="000000"/>
                </a:solidFill>
              </a:rPr>
              <a:t>Ω  Warrant – a general, unspoken rule that most people would agree upon</a:t>
            </a:r>
          </a:p>
        </p:txBody>
      </p:sp>
    </p:spTree>
    <p:extLst>
      <p:ext uri="{BB962C8B-B14F-4D97-AF65-F5344CB8AC3E}">
        <p14:creationId xmlns:p14="http://schemas.microsoft.com/office/powerpoint/2010/main" val="41421583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 calcmode="lin" valueType="num">
                                      <p:cBhvr additive="base">
                                        <p:cTn id="14"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2" end="2"/>
                                            </p:txEl>
                                          </p:spTgt>
                                        </p:tgtEl>
                                        <p:attrNameLst>
                                          <p:attrName>style.visibility</p:attrName>
                                        </p:attrNameLst>
                                      </p:cBhvr>
                                      <p:to>
                                        <p:strVal val="visible"/>
                                      </p:to>
                                    </p:set>
                                    <p:animEffect transition="in" filter="fade">
                                      <p:cBhvr>
                                        <p:cTn id="20" dur="1000"/>
                                        <p:tgtEl>
                                          <p:spTgt spid="3">
                                            <p:txEl>
                                              <p:pRg st="2" end="2"/>
                                            </p:txEl>
                                          </p:spTgt>
                                        </p:tgtEl>
                                      </p:cBhvr>
                                    </p:animEffect>
                                    <p:anim calcmode="lin" valueType="num">
                                      <p:cBhvr>
                                        <p:cTn id="21"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1000"/>
                                        <p:tgtEl>
                                          <p:spTgt spid="3">
                                            <p:txEl>
                                              <p:pRg st="4" end="4"/>
                                            </p:txEl>
                                          </p:spTgt>
                                        </p:tgtEl>
                                      </p:cBhvr>
                                    </p:animEffect>
                                    <p:anim calcmode="lin" valueType="num">
                                      <p:cBhvr>
                                        <p:cTn id="28"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0" fill="hold">
                      <p:stCondLst>
                        <p:cond delay="indefinite"/>
                      </p:stCondLst>
                      <p:childTnLst>
                        <p:par>
                          <p:cTn id="31" fill="hold">
                            <p:stCondLst>
                              <p:cond delay="0"/>
                            </p:stCondLst>
                            <p:childTnLst>
                              <p:par>
                                <p:cTn id="32" presetID="42" presetClass="entr" presetSubtype="0" fill="hold" nodeType="clickEffect">
                                  <p:stCondLst>
                                    <p:cond delay="0"/>
                                  </p:stCondLst>
                                  <p:childTnLst>
                                    <p:set>
                                      <p:cBhvr>
                                        <p:cTn id="33" dur="1" fill="hold">
                                          <p:stCondLst>
                                            <p:cond delay="0"/>
                                          </p:stCondLst>
                                        </p:cTn>
                                        <p:tgtEl>
                                          <p:spTgt spid="3">
                                            <p:txEl>
                                              <p:pRg st="6" end="6"/>
                                            </p:txEl>
                                          </p:spTgt>
                                        </p:tgtEl>
                                        <p:attrNameLst>
                                          <p:attrName>style.visibility</p:attrName>
                                        </p:attrNameLst>
                                      </p:cBhvr>
                                      <p:to>
                                        <p:strVal val="visible"/>
                                      </p:to>
                                    </p:set>
                                    <p:animEffect transition="in" filter="fade">
                                      <p:cBhvr>
                                        <p:cTn id="34" dur="1000"/>
                                        <p:tgtEl>
                                          <p:spTgt spid="3">
                                            <p:txEl>
                                              <p:pRg st="6" end="6"/>
                                            </p:txEl>
                                          </p:spTgt>
                                        </p:tgtEl>
                                      </p:cBhvr>
                                    </p:animEffect>
                                    <p:anim calcmode="lin" valueType="num">
                                      <p:cBhvr>
                                        <p:cTn id="35"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6"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578277"/>
            <a:ext cx="9753600" cy="715963"/>
          </a:xfrm>
          <a:solidFill>
            <a:schemeClr val="bg1"/>
          </a:solidFill>
        </p:spPr>
        <p:txBody>
          <a:bodyPr>
            <a:normAutofit fontScale="90000"/>
          </a:bodyPr>
          <a:lstStyle/>
          <a:p>
            <a:pPr algn="ctr"/>
            <a:r>
              <a:rPr lang="en-US" sz="5400" dirty="0">
                <a:solidFill>
                  <a:srgbClr val="000000"/>
                </a:solidFill>
              </a:rPr>
              <a:t>Toulmin’s Model</a:t>
            </a:r>
          </a:p>
        </p:txBody>
      </p:sp>
      <p:sp>
        <p:nvSpPr>
          <p:cNvPr id="3" name="Content Placeholder 2"/>
          <p:cNvSpPr>
            <a:spLocks noGrp="1"/>
          </p:cNvSpPr>
          <p:nvPr>
            <p:ph sz="half" idx="1"/>
          </p:nvPr>
        </p:nvSpPr>
        <p:spPr>
          <a:xfrm>
            <a:off x="275067" y="2285372"/>
            <a:ext cx="4953000" cy="4525963"/>
          </a:xfrm>
        </p:spPr>
        <p:txBody>
          <a:bodyPr>
            <a:normAutofit/>
          </a:bodyPr>
          <a:lstStyle/>
          <a:p>
            <a:r>
              <a:rPr lang="en-US" sz="4000" dirty="0">
                <a:solidFill>
                  <a:srgbClr val="000000"/>
                </a:solidFill>
              </a:rPr>
              <a:t>When a prompt asks you to support, refute, or qualify a statement, use this method.</a:t>
            </a: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5228067" y="2616200"/>
            <a:ext cx="5698267" cy="3169400"/>
          </a:xfrm>
        </p:spPr>
      </p:pic>
    </p:spTree>
    <p:extLst>
      <p:ext uri="{BB962C8B-B14F-4D97-AF65-F5344CB8AC3E}">
        <p14:creationId xmlns:p14="http://schemas.microsoft.com/office/powerpoint/2010/main" val="3819294553"/>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6" presetClass="entr" presetSubtype="21"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barn(inVertical)">
                                      <p:cBhvr>
                                        <p:cTn id="15" dur="5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17600" y="482600"/>
            <a:ext cx="9753600" cy="715963"/>
          </a:xfrm>
          <a:solidFill>
            <a:schemeClr val="bg1"/>
          </a:solidFill>
        </p:spPr>
        <p:txBody>
          <a:bodyPr>
            <a:normAutofit fontScale="90000"/>
          </a:bodyPr>
          <a:lstStyle/>
          <a:p>
            <a:pPr algn="ctr"/>
            <a:r>
              <a:rPr lang="en-US" sz="5400" dirty="0">
                <a:solidFill>
                  <a:srgbClr val="000000"/>
                </a:solidFill>
              </a:rPr>
              <a:t>Claim</a:t>
            </a:r>
          </a:p>
        </p:txBody>
      </p:sp>
      <p:sp>
        <p:nvSpPr>
          <p:cNvPr id="3" name="Content Placeholder 2"/>
          <p:cNvSpPr>
            <a:spLocks noGrp="1"/>
          </p:cNvSpPr>
          <p:nvPr>
            <p:ph sz="half" idx="1"/>
          </p:nvPr>
        </p:nvSpPr>
        <p:spPr>
          <a:xfrm>
            <a:off x="406400" y="2006600"/>
            <a:ext cx="7123953" cy="4191000"/>
          </a:xfrm>
        </p:spPr>
        <p:txBody>
          <a:bodyPr/>
          <a:lstStyle/>
          <a:p>
            <a:r>
              <a:rPr lang="en-US" dirty="0" smtClean="0">
                <a:solidFill>
                  <a:srgbClr val="000000"/>
                </a:solidFill>
              </a:rPr>
              <a:t>This is the main point of the argument.  What you are trying to prove.</a:t>
            </a:r>
          </a:p>
          <a:p>
            <a:endParaRPr lang="en-US" dirty="0">
              <a:solidFill>
                <a:srgbClr val="000000"/>
              </a:solidFill>
            </a:endParaRPr>
          </a:p>
          <a:p>
            <a:r>
              <a:rPr lang="en-US" dirty="0" smtClean="0">
                <a:solidFill>
                  <a:srgbClr val="000000"/>
                </a:solidFill>
              </a:rPr>
              <a:t>Example:  </a:t>
            </a:r>
          </a:p>
          <a:p>
            <a:pPr marL="0" indent="0">
              <a:buNone/>
            </a:pPr>
            <a:r>
              <a:rPr lang="en-US" dirty="0" smtClean="0">
                <a:solidFill>
                  <a:srgbClr val="000000"/>
                </a:solidFill>
              </a:rPr>
              <a:t>The school lunch program contributes to childhood obesity.</a:t>
            </a:r>
            <a:endParaRPr lang="en-US" dirty="0">
              <a:solidFill>
                <a:srgbClr val="000000"/>
              </a:solidFill>
            </a:endParaRPr>
          </a:p>
        </p:txBody>
      </p:sp>
      <p:pic>
        <p:nvPicPr>
          <p:cNvPr id="5" name="Content Placeholder 4"/>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7823200" y="2311400"/>
            <a:ext cx="3810000" cy="3352800"/>
          </a:xfrm>
        </p:spPr>
      </p:pic>
    </p:spTree>
    <p:extLst>
      <p:ext uri="{BB962C8B-B14F-4D97-AF65-F5344CB8AC3E}">
        <p14:creationId xmlns:p14="http://schemas.microsoft.com/office/powerpoint/2010/main" val="1681324379"/>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1000" fill="hold"/>
                                        <p:tgtEl>
                                          <p:spTgt spid="2"/>
                                        </p:tgtEl>
                                        <p:attrNameLst>
                                          <p:attrName>ppt_w</p:attrName>
                                        </p:attrNameLst>
                                      </p:cBhvr>
                                      <p:tavLst>
                                        <p:tav tm="0">
                                          <p:val>
                                            <p:fltVal val="0"/>
                                          </p:val>
                                        </p:tav>
                                        <p:tav tm="100000">
                                          <p:val>
                                            <p:strVal val="#ppt_w"/>
                                          </p:val>
                                        </p:tav>
                                      </p:tavLst>
                                    </p:anim>
                                    <p:anim calcmode="lin" valueType="num">
                                      <p:cBhvr>
                                        <p:cTn id="8" dur="1000" fill="hold"/>
                                        <p:tgtEl>
                                          <p:spTgt spid="2"/>
                                        </p:tgtEl>
                                        <p:attrNameLst>
                                          <p:attrName>ppt_h</p:attrName>
                                        </p:attrNameLst>
                                      </p:cBhvr>
                                      <p:tavLst>
                                        <p:tav tm="0">
                                          <p:val>
                                            <p:fltVal val="0"/>
                                          </p:val>
                                        </p:tav>
                                        <p:tav tm="100000">
                                          <p:val>
                                            <p:strVal val="#ppt_h"/>
                                          </p:val>
                                        </p:tav>
                                      </p:tavLst>
                                    </p:anim>
                                    <p:anim calcmode="lin" valueType="num">
                                      <p:cBhvr>
                                        <p:cTn id="9" dur="1000" fill="hold"/>
                                        <p:tgtEl>
                                          <p:spTgt spid="2"/>
                                        </p:tgtEl>
                                        <p:attrNameLst>
                                          <p:attrName>style.rotation</p:attrName>
                                        </p:attrNameLst>
                                      </p:cBhvr>
                                      <p:tavLst>
                                        <p:tav tm="0">
                                          <p:val>
                                            <p:fltVal val="90"/>
                                          </p:val>
                                        </p:tav>
                                        <p:tav tm="100000">
                                          <p:val>
                                            <p:fltVal val="0"/>
                                          </p:val>
                                        </p:tav>
                                      </p:tavLst>
                                    </p:anim>
                                    <p:animEffect transition="in" filter="fade">
                                      <p:cBhvr>
                                        <p:cTn id="10" dur="10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6" presetClass="entr" presetSubtype="16"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animEffect transition="in" filter="circle(in)">
                                      <p:cBhvr>
                                        <p:cTn id="15" dur="2000"/>
                                        <p:tgtEl>
                                          <p:spTgt spid="5"/>
                                        </p:tgtEl>
                                      </p:cBhvr>
                                    </p:animEffect>
                                  </p:childTnLst>
                                </p:cTn>
                              </p:par>
                            </p:childTnLst>
                          </p:cTn>
                        </p:par>
                      </p:childTnLst>
                    </p:cTn>
                  </p:par>
                  <p:par>
                    <p:cTn id="16" fill="hold">
                      <p:stCondLst>
                        <p:cond delay="indefinite"/>
                      </p:stCondLst>
                      <p:childTnLst>
                        <p:par>
                          <p:cTn id="17" fill="hold">
                            <p:stCondLst>
                              <p:cond delay="0"/>
                            </p:stCondLst>
                            <p:childTnLst>
                              <p:par>
                                <p:cTn id="18" presetID="42" presetClass="entr" presetSubtype="0" fill="hold" nodeType="clickEffect">
                                  <p:stCondLst>
                                    <p:cond delay="0"/>
                                  </p:stCondLst>
                                  <p:childTnLst>
                                    <p:set>
                                      <p:cBhvr>
                                        <p:cTn id="19" dur="1" fill="hold">
                                          <p:stCondLst>
                                            <p:cond delay="0"/>
                                          </p:stCondLst>
                                        </p:cTn>
                                        <p:tgtEl>
                                          <p:spTgt spid="3">
                                            <p:txEl>
                                              <p:pRg st="0" end="0"/>
                                            </p:txEl>
                                          </p:spTgt>
                                        </p:tgtEl>
                                        <p:attrNameLst>
                                          <p:attrName>style.visibility</p:attrName>
                                        </p:attrNameLst>
                                      </p:cBhvr>
                                      <p:to>
                                        <p:strVal val="visible"/>
                                      </p:to>
                                    </p:set>
                                    <p:animEffect transition="in" filter="fade">
                                      <p:cBhvr>
                                        <p:cTn id="20" dur="1000"/>
                                        <p:tgtEl>
                                          <p:spTgt spid="3">
                                            <p:txEl>
                                              <p:pRg st="0" end="0"/>
                                            </p:txEl>
                                          </p:spTgt>
                                        </p:tgtEl>
                                      </p:cBhvr>
                                    </p:animEffect>
                                    <p:anim calcmode="lin" valueType="num">
                                      <p:cBhvr>
                                        <p:cTn id="21"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22"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42" presetClass="entr" presetSubtype="0" fill="hold"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1000"/>
                                        <p:tgtEl>
                                          <p:spTgt spid="3">
                                            <p:txEl>
                                              <p:pRg st="2" end="2"/>
                                            </p:txEl>
                                          </p:spTgt>
                                        </p:tgtEl>
                                      </p:cBhvr>
                                    </p:animEffect>
                                    <p:anim calcmode="lin" valueType="num">
                                      <p:cBhvr>
                                        <p:cTn id="2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29" dur="1000" fill="hold"/>
                                        <p:tgtEl>
                                          <p:spTgt spid="3">
                                            <p:txEl>
                                              <p:pRg st="2" end="2"/>
                                            </p:txEl>
                                          </p:spTgt>
                                        </p:tgtEl>
                                        <p:attrNameLst>
                                          <p:attrName>ppt_y</p:attrName>
                                        </p:attrNameLst>
                                      </p:cBhvr>
                                      <p:tavLst>
                                        <p:tav tm="0">
                                          <p:val>
                                            <p:strVal val="#ppt_y+.1"/>
                                          </p:val>
                                        </p:tav>
                                        <p:tav tm="100000">
                                          <p:val>
                                            <p:strVal val="#ppt_y"/>
                                          </p:val>
                                        </p:tav>
                                      </p:tavLst>
                                    </p:anim>
                                  </p:childTnLst>
                                </p:cTn>
                              </p:par>
                              <p:par>
                                <p:cTn id="30" presetID="42" presetClass="entr" presetSubtype="0" fill="hold" nodeType="withEffect">
                                  <p:stCondLst>
                                    <p:cond delay="0"/>
                                  </p:stCondLst>
                                  <p:childTnLst>
                                    <p:set>
                                      <p:cBhvr>
                                        <p:cTn id="31" dur="1" fill="hold">
                                          <p:stCondLst>
                                            <p:cond delay="0"/>
                                          </p:stCondLst>
                                        </p:cTn>
                                        <p:tgtEl>
                                          <p:spTgt spid="3">
                                            <p:txEl>
                                              <p:pRg st="3" end="3"/>
                                            </p:txEl>
                                          </p:spTgt>
                                        </p:tgtEl>
                                        <p:attrNameLst>
                                          <p:attrName>style.visibility</p:attrName>
                                        </p:attrNameLst>
                                      </p:cBhvr>
                                      <p:to>
                                        <p:strVal val="visible"/>
                                      </p:to>
                                    </p:set>
                                    <p:animEffect transition="in" filter="fade">
                                      <p:cBhvr>
                                        <p:cTn id="32" dur="1000"/>
                                        <p:tgtEl>
                                          <p:spTgt spid="3">
                                            <p:txEl>
                                              <p:pRg st="3" end="3"/>
                                            </p:txEl>
                                          </p:spTgt>
                                        </p:tgtEl>
                                      </p:cBhvr>
                                    </p:animEffect>
                                    <p:anim calcmode="lin" valueType="num">
                                      <p:cBhvr>
                                        <p:cTn id="33"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34"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1488</Words>
  <Application>Microsoft Office PowerPoint</Application>
  <PresentationFormat>Widescreen</PresentationFormat>
  <Paragraphs>164</Paragraphs>
  <Slides>32</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32</vt:i4>
      </vt:variant>
    </vt:vector>
  </HeadingPairs>
  <TitlesOfParts>
    <vt:vector size="37" baseType="lpstr">
      <vt:lpstr>Arial</vt:lpstr>
      <vt:lpstr>Calibri</vt:lpstr>
      <vt:lpstr>Calibri Light</vt:lpstr>
      <vt:lpstr>Palatino</vt:lpstr>
      <vt:lpstr>Office Theme</vt:lpstr>
      <vt:lpstr>Argument Notes</vt:lpstr>
      <vt:lpstr>What is an Argument?</vt:lpstr>
      <vt:lpstr>What is an Argument?</vt:lpstr>
      <vt:lpstr>Stephen E. Toulmin</vt:lpstr>
      <vt:lpstr>Elements of an Argument</vt:lpstr>
      <vt:lpstr>What is claim, data, warrant?</vt:lpstr>
      <vt:lpstr>What is claim, data, warrant?</vt:lpstr>
      <vt:lpstr>Toulmin’s Model</vt:lpstr>
      <vt:lpstr>Claim</vt:lpstr>
      <vt:lpstr>Data/Evidence</vt:lpstr>
      <vt:lpstr>Warrant/Rule</vt:lpstr>
      <vt:lpstr>Connecting the Claim and the Data</vt:lpstr>
      <vt:lpstr>Claims</vt:lpstr>
      <vt:lpstr>Claims</vt:lpstr>
      <vt:lpstr>Good Claims</vt:lpstr>
      <vt:lpstr>Good Claims</vt:lpstr>
      <vt:lpstr>Good claims are logical, debatable, and complex.</vt:lpstr>
      <vt:lpstr>Which claim is the best?</vt:lpstr>
      <vt:lpstr>Data/Evidence</vt:lpstr>
      <vt:lpstr>Types of Evidence</vt:lpstr>
      <vt:lpstr>Data/Evidence</vt:lpstr>
      <vt:lpstr>Evidence Exercise</vt:lpstr>
      <vt:lpstr>Claim: Social networking websites are detrimental to society.</vt:lpstr>
      <vt:lpstr>Warrant/Rule</vt:lpstr>
      <vt:lpstr>Warrant</vt:lpstr>
      <vt:lpstr>Good Warrants</vt:lpstr>
      <vt:lpstr>Warrant Practice</vt:lpstr>
      <vt:lpstr>Warrant Practice</vt:lpstr>
      <vt:lpstr>Review</vt:lpstr>
      <vt:lpstr>Read the paragraph and find the CDW</vt:lpstr>
      <vt:lpstr>Read the paragraph and find the CDW</vt:lpstr>
      <vt:lpstr>CDW Paragraphs</vt:lpstr>
    </vt:vector>
  </TitlesOfParts>
  <Company>Baltimore City Public Schools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Argument Notes</dc:title>
  <dc:creator>Stith, Jessica</dc:creator>
  <cp:lastModifiedBy>Stith, Jessica</cp:lastModifiedBy>
  <cp:revision>1</cp:revision>
  <dcterms:created xsi:type="dcterms:W3CDTF">2018-05-25T14:03:59Z</dcterms:created>
  <dcterms:modified xsi:type="dcterms:W3CDTF">2018-05-25T14:04:13Z</dcterms:modified>
</cp:coreProperties>
</file>